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2"/>
  </p:notesMasterIdLst>
  <p:handoutMasterIdLst>
    <p:handoutMasterId r:id="rId33"/>
  </p:handoutMasterIdLst>
  <p:sldIdLst>
    <p:sldId id="357" r:id="rId2"/>
    <p:sldId id="359" r:id="rId3"/>
    <p:sldId id="360" r:id="rId4"/>
    <p:sldId id="361" r:id="rId5"/>
    <p:sldId id="362" r:id="rId6"/>
    <p:sldId id="363" r:id="rId7"/>
    <p:sldId id="364" r:id="rId8"/>
    <p:sldId id="365" r:id="rId9"/>
    <p:sldId id="366" r:id="rId10"/>
    <p:sldId id="367" r:id="rId11"/>
    <p:sldId id="370" r:id="rId12"/>
    <p:sldId id="368" r:id="rId13"/>
    <p:sldId id="371" r:id="rId14"/>
    <p:sldId id="372" r:id="rId15"/>
    <p:sldId id="373" r:id="rId16"/>
    <p:sldId id="374" r:id="rId17"/>
    <p:sldId id="375" r:id="rId18"/>
    <p:sldId id="376" r:id="rId19"/>
    <p:sldId id="377" r:id="rId20"/>
    <p:sldId id="369" r:id="rId21"/>
    <p:sldId id="399" r:id="rId22"/>
    <p:sldId id="395" r:id="rId23"/>
    <p:sldId id="396" r:id="rId24"/>
    <p:sldId id="402" r:id="rId25"/>
    <p:sldId id="393" r:id="rId26"/>
    <p:sldId id="401" r:id="rId27"/>
    <p:sldId id="383" r:id="rId28"/>
    <p:sldId id="394" r:id="rId29"/>
    <p:sldId id="387" r:id="rId30"/>
    <p:sldId id="388" r:id="rId31"/>
  </p:sldIdLst>
  <p:sldSz cx="9144000" cy="6858000" type="screen4x3"/>
  <p:notesSz cx="6797675" cy="9926638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DejaVu Sans" panose="020B0603030804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DejaVu Sans" panose="020B0603030804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DejaVu Sans" panose="020B0603030804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DejaVu Sans" panose="020B0603030804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DejaVu Sans" panose="020B0603030804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DejaVu Sans" panose="020B0603030804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DejaVu Sans" panose="020B0603030804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DejaVu Sans" panose="020B0603030804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DejaVu Sans" panose="020B0603030804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90" autoAdjust="0"/>
    <p:restoredTop sz="95501" autoAdjust="0"/>
  </p:normalViewPr>
  <p:slideViewPr>
    <p:cSldViewPr snapToGrid="0">
      <p:cViewPr varScale="1">
        <p:scale>
          <a:sx n="88" d="100"/>
          <a:sy n="88" d="100"/>
        </p:scale>
        <p:origin x="1464" y="96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70827656149\Documents\PAD\CE\Convenio%202012\Banco%20de%20dados\Mapas\poco_CE_080715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70827656149\Documents\PAD\CE\Convenio%202012\Banco%20de%20dados\Mapas\poco_CE_080715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Freqüência</c:v>
          </c:tx>
          <c:spPr>
            <a:solidFill>
              <a:srgbClr val="336699"/>
            </a:solidFill>
            <a:ln>
              <a:solidFill>
                <a:srgbClr val="336699"/>
              </a:solidFill>
            </a:ln>
          </c:spPr>
          <c:invertIfNegative val="0"/>
          <c:cat>
            <c:strRef>
              <c:f>'Vazão 1'!$A$2:$A$32</c:f>
              <c:strCache>
                <c:ptCount val="31"/>
                <c:pt idx="0">
                  <c:v>0,5</c:v>
                </c:pt>
                <c:pt idx="1">
                  <c:v>1</c:v>
                </c:pt>
                <c:pt idx="2">
                  <c:v>1,5</c:v>
                </c:pt>
                <c:pt idx="3">
                  <c:v>2</c:v>
                </c:pt>
                <c:pt idx="4">
                  <c:v>2,5</c:v>
                </c:pt>
                <c:pt idx="5">
                  <c:v>3</c:v>
                </c:pt>
                <c:pt idx="6">
                  <c:v>3,5</c:v>
                </c:pt>
                <c:pt idx="7">
                  <c:v>4</c:v>
                </c:pt>
                <c:pt idx="8">
                  <c:v>4,5</c:v>
                </c:pt>
                <c:pt idx="9">
                  <c:v>5</c:v>
                </c:pt>
                <c:pt idx="10">
                  <c:v>5,5</c:v>
                </c:pt>
                <c:pt idx="11">
                  <c:v>6</c:v>
                </c:pt>
                <c:pt idx="12">
                  <c:v>6,5</c:v>
                </c:pt>
                <c:pt idx="13">
                  <c:v>7</c:v>
                </c:pt>
                <c:pt idx="14">
                  <c:v>7,5</c:v>
                </c:pt>
                <c:pt idx="15">
                  <c:v>8</c:v>
                </c:pt>
                <c:pt idx="16">
                  <c:v>8,5</c:v>
                </c:pt>
                <c:pt idx="17">
                  <c:v>9</c:v>
                </c:pt>
                <c:pt idx="18">
                  <c:v>9,5</c:v>
                </c:pt>
                <c:pt idx="19">
                  <c:v>10</c:v>
                </c:pt>
                <c:pt idx="20">
                  <c:v>10,5</c:v>
                </c:pt>
                <c:pt idx="21">
                  <c:v>11</c:v>
                </c:pt>
                <c:pt idx="22">
                  <c:v>11,5</c:v>
                </c:pt>
                <c:pt idx="23">
                  <c:v>12</c:v>
                </c:pt>
                <c:pt idx="24">
                  <c:v>12,5</c:v>
                </c:pt>
                <c:pt idx="25">
                  <c:v>13</c:v>
                </c:pt>
                <c:pt idx="26">
                  <c:v>13,5</c:v>
                </c:pt>
                <c:pt idx="27">
                  <c:v>14</c:v>
                </c:pt>
                <c:pt idx="28">
                  <c:v>14,5</c:v>
                </c:pt>
                <c:pt idx="29">
                  <c:v>15</c:v>
                </c:pt>
                <c:pt idx="30">
                  <c:v>Mais</c:v>
                </c:pt>
              </c:strCache>
            </c:strRef>
          </c:cat>
          <c:val>
            <c:numRef>
              <c:f>'Vazão 1'!$B$2:$B$32</c:f>
              <c:numCache>
                <c:formatCode>General</c:formatCode>
                <c:ptCount val="31"/>
                <c:pt idx="0">
                  <c:v>48</c:v>
                </c:pt>
                <c:pt idx="1">
                  <c:v>51</c:v>
                </c:pt>
                <c:pt idx="2">
                  <c:v>61</c:v>
                </c:pt>
                <c:pt idx="3">
                  <c:v>37</c:v>
                </c:pt>
                <c:pt idx="4">
                  <c:v>25</c:v>
                </c:pt>
                <c:pt idx="5">
                  <c:v>24</c:v>
                </c:pt>
                <c:pt idx="6">
                  <c:v>20</c:v>
                </c:pt>
                <c:pt idx="7">
                  <c:v>41</c:v>
                </c:pt>
                <c:pt idx="8">
                  <c:v>23</c:v>
                </c:pt>
                <c:pt idx="9">
                  <c:v>18</c:v>
                </c:pt>
                <c:pt idx="10">
                  <c:v>9</c:v>
                </c:pt>
                <c:pt idx="11">
                  <c:v>16</c:v>
                </c:pt>
                <c:pt idx="12">
                  <c:v>6</c:v>
                </c:pt>
                <c:pt idx="13">
                  <c:v>3</c:v>
                </c:pt>
                <c:pt idx="14">
                  <c:v>7</c:v>
                </c:pt>
                <c:pt idx="15">
                  <c:v>11</c:v>
                </c:pt>
                <c:pt idx="16">
                  <c:v>6</c:v>
                </c:pt>
                <c:pt idx="17">
                  <c:v>6</c:v>
                </c:pt>
                <c:pt idx="18">
                  <c:v>1</c:v>
                </c:pt>
                <c:pt idx="19">
                  <c:v>6</c:v>
                </c:pt>
                <c:pt idx="20">
                  <c:v>3</c:v>
                </c:pt>
                <c:pt idx="21">
                  <c:v>3</c:v>
                </c:pt>
                <c:pt idx="22">
                  <c:v>3</c:v>
                </c:pt>
                <c:pt idx="23">
                  <c:v>7</c:v>
                </c:pt>
                <c:pt idx="24">
                  <c:v>0</c:v>
                </c:pt>
                <c:pt idx="25">
                  <c:v>4</c:v>
                </c:pt>
                <c:pt idx="26">
                  <c:v>0</c:v>
                </c:pt>
                <c:pt idx="27">
                  <c:v>3</c:v>
                </c:pt>
                <c:pt idx="28">
                  <c:v>0</c:v>
                </c:pt>
                <c:pt idx="29">
                  <c:v>1</c:v>
                </c:pt>
                <c:pt idx="3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1709856"/>
        <c:axId val="281709072"/>
      </c:barChart>
      <c:catAx>
        <c:axId val="2817098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err="1" smtClean="0">
                    <a:solidFill>
                      <a:srgbClr val="002060"/>
                    </a:solidFill>
                  </a:rPr>
                  <a:t>Vazão</a:t>
                </a:r>
                <a:r>
                  <a:rPr lang="en-US" dirty="0" smtClean="0">
                    <a:solidFill>
                      <a:srgbClr val="002060"/>
                    </a:solidFill>
                  </a:rPr>
                  <a:t> (m3/h)</a:t>
                </a:r>
                <a:endParaRPr lang="en-US" dirty="0">
                  <a:solidFill>
                    <a:srgbClr val="002060"/>
                  </a:solidFill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00">
                <a:solidFill>
                  <a:srgbClr val="002060"/>
                </a:solidFill>
              </a:defRPr>
            </a:pPr>
            <a:endParaRPr lang="en-US"/>
          </a:p>
        </c:txPr>
        <c:crossAx val="281709072"/>
        <c:crosses val="autoZero"/>
        <c:auto val="1"/>
        <c:lblAlgn val="ctr"/>
        <c:lblOffset val="100"/>
        <c:noMultiLvlLbl val="0"/>
      </c:catAx>
      <c:valAx>
        <c:axId val="281709072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err="1">
                    <a:solidFill>
                      <a:srgbClr val="002060"/>
                    </a:solidFill>
                  </a:rPr>
                  <a:t>Freqüência</a:t>
                </a:r>
                <a:endParaRPr lang="en-US" dirty="0">
                  <a:solidFill>
                    <a:srgbClr val="002060"/>
                  </a:solidFill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en-US"/>
          </a:p>
        </c:txPr>
        <c:crossAx val="2817098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Freqüência</c:v>
          </c:tx>
          <c:spPr>
            <a:solidFill>
              <a:srgbClr val="002060"/>
            </a:solidFill>
            <a:ln>
              <a:solidFill>
                <a:srgbClr val="002060"/>
              </a:solidFill>
            </a:ln>
          </c:spPr>
          <c:invertIfNegative val="0"/>
          <c:cat>
            <c:strRef>
              <c:f>STD!$A$2:$A$144</c:f>
              <c:strCache>
                <c:ptCount val="143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  <c:pt idx="3">
                  <c:v>400</c:v>
                </c:pt>
                <c:pt idx="4">
                  <c:v>500</c:v>
                </c:pt>
                <c:pt idx="5">
                  <c:v>600</c:v>
                </c:pt>
                <c:pt idx="6">
                  <c:v>700</c:v>
                </c:pt>
                <c:pt idx="7">
                  <c:v>800</c:v>
                </c:pt>
                <c:pt idx="8">
                  <c:v>900</c:v>
                </c:pt>
                <c:pt idx="9">
                  <c:v>1000</c:v>
                </c:pt>
                <c:pt idx="10">
                  <c:v>1100</c:v>
                </c:pt>
                <c:pt idx="11">
                  <c:v>1200</c:v>
                </c:pt>
                <c:pt idx="12">
                  <c:v>1300</c:v>
                </c:pt>
                <c:pt idx="13">
                  <c:v>1400</c:v>
                </c:pt>
                <c:pt idx="14">
                  <c:v>1500</c:v>
                </c:pt>
                <c:pt idx="15">
                  <c:v>1600</c:v>
                </c:pt>
                <c:pt idx="16">
                  <c:v>1700</c:v>
                </c:pt>
                <c:pt idx="17">
                  <c:v>1800</c:v>
                </c:pt>
                <c:pt idx="18">
                  <c:v>1900</c:v>
                </c:pt>
                <c:pt idx="19">
                  <c:v>2000</c:v>
                </c:pt>
                <c:pt idx="20">
                  <c:v>2100</c:v>
                </c:pt>
                <c:pt idx="21">
                  <c:v>2200</c:v>
                </c:pt>
                <c:pt idx="22">
                  <c:v>2300</c:v>
                </c:pt>
                <c:pt idx="23">
                  <c:v>2400</c:v>
                </c:pt>
                <c:pt idx="24">
                  <c:v>2500</c:v>
                </c:pt>
                <c:pt idx="25">
                  <c:v>2600</c:v>
                </c:pt>
                <c:pt idx="26">
                  <c:v>2700</c:v>
                </c:pt>
                <c:pt idx="27">
                  <c:v>2800</c:v>
                </c:pt>
                <c:pt idx="28">
                  <c:v>2900</c:v>
                </c:pt>
                <c:pt idx="29">
                  <c:v>3000</c:v>
                </c:pt>
                <c:pt idx="30">
                  <c:v>3100</c:v>
                </c:pt>
                <c:pt idx="31">
                  <c:v>3200</c:v>
                </c:pt>
                <c:pt idx="32">
                  <c:v>3300</c:v>
                </c:pt>
                <c:pt idx="33">
                  <c:v>3400</c:v>
                </c:pt>
                <c:pt idx="34">
                  <c:v>3500</c:v>
                </c:pt>
                <c:pt idx="35">
                  <c:v>3600</c:v>
                </c:pt>
                <c:pt idx="36">
                  <c:v>3700</c:v>
                </c:pt>
                <c:pt idx="37">
                  <c:v>3800</c:v>
                </c:pt>
                <c:pt idx="38">
                  <c:v>3900</c:v>
                </c:pt>
                <c:pt idx="39">
                  <c:v>4000</c:v>
                </c:pt>
                <c:pt idx="40">
                  <c:v>4100</c:v>
                </c:pt>
                <c:pt idx="41">
                  <c:v>4200</c:v>
                </c:pt>
                <c:pt idx="42">
                  <c:v>4300</c:v>
                </c:pt>
                <c:pt idx="43">
                  <c:v>4400</c:v>
                </c:pt>
                <c:pt idx="44">
                  <c:v>4500</c:v>
                </c:pt>
                <c:pt idx="45">
                  <c:v>4600</c:v>
                </c:pt>
                <c:pt idx="46">
                  <c:v>4700</c:v>
                </c:pt>
                <c:pt idx="47">
                  <c:v>4800</c:v>
                </c:pt>
                <c:pt idx="48">
                  <c:v>4900</c:v>
                </c:pt>
                <c:pt idx="49">
                  <c:v>5000</c:v>
                </c:pt>
                <c:pt idx="50">
                  <c:v>5100</c:v>
                </c:pt>
                <c:pt idx="51">
                  <c:v>5200</c:v>
                </c:pt>
                <c:pt idx="52">
                  <c:v>5300</c:v>
                </c:pt>
                <c:pt idx="53">
                  <c:v>5400</c:v>
                </c:pt>
                <c:pt idx="54">
                  <c:v>5500</c:v>
                </c:pt>
                <c:pt idx="55">
                  <c:v>5600</c:v>
                </c:pt>
                <c:pt idx="56">
                  <c:v>5700</c:v>
                </c:pt>
                <c:pt idx="57">
                  <c:v>5800</c:v>
                </c:pt>
                <c:pt idx="58">
                  <c:v>5900</c:v>
                </c:pt>
                <c:pt idx="59">
                  <c:v>6000</c:v>
                </c:pt>
                <c:pt idx="60">
                  <c:v>6100</c:v>
                </c:pt>
                <c:pt idx="61">
                  <c:v>6200</c:v>
                </c:pt>
                <c:pt idx="62">
                  <c:v>6300</c:v>
                </c:pt>
                <c:pt idx="63">
                  <c:v>6400</c:v>
                </c:pt>
                <c:pt idx="64">
                  <c:v>6500</c:v>
                </c:pt>
                <c:pt idx="65">
                  <c:v>6600</c:v>
                </c:pt>
                <c:pt idx="66">
                  <c:v>6700</c:v>
                </c:pt>
                <c:pt idx="67">
                  <c:v>6800</c:v>
                </c:pt>
                <c:pt idx="68">
                  <c:v>6900</c:v>
                </c:pt>
                <c:pt idx="69">
                  <c:v>7000</c:v>
                </c:pt>
                <c:pt idx="70">
                  <c:v>7100</c:v>
                </c:pt>
                <c:pt idx="71">
                  <c:v>7200</c:v>
                </c:pt>
                <c:pt idx="72">
                  <c:v>7300</c:v>
                </c:pt>
                <c:pt idx="73">
                  <c:v>7400</c:v>
                </c:pt>
                <c:pt idx="74">
                  <c:v>7500</c:v>
                </c:pt>
                <c:pt idx="75">
                  <c:v>7600</c:v>
                </c:pt>
                <c:pt idx="76">
                  <c:v>7700</c:v>
                </c:pt>
                <c:pt idx="77">
                  <c:v>7800</c:v>
                </c:pt>
                <c:pt idx="78">
                  <c:v>7900</c:v>
                </c:pt>
                <c:pt idx="79">
                  <c:v>8000</c:v>
                </c:pt>
                <c:pt idx="80">
                  <c:v>8100</c:v>
                </c:pt>
                <c:pt idx="81">
                  <c:v>8200</c:v>
                </c:pt>
                <c:pt idx="82">
                  <c:v>8300</c:v>
                </c:pt>
                <c:pt idx="83">
                  <c:v>8400</c:v>
                </c:pt>
                <c:pt idx="84">
                  <c:v>8500</c:v>
                </c:pt>
                <c:pt idx="85">
                  <c:v>8600</c:v>
                </c:pt>
                <c:pt idx="86">
                  <c:v>8700</c:v>
                </c:pt>
                <c:pt idx="87">
                  <c:v>8800</c:v>
                </c:pt>
                <c:pt idx="88">
                  <c:v>8900</c:v>
                </c:pt>
                <c:pt idx="89">
                  <c:v>9000</c:v>
                </c:pt>
                <c:pt idx="90">
                  <c:v>9100</c:v>
                </c:pt>
                <c:pt idx="91">
                  <c:v>9200</c:v>
                </c:pt>
                <c:pt idx="92">
                  <c:v>9300</c:v>
                </c:pt>
                <c:pt idx="93">
                  <c:v>9400</c:v>
                </c:pt>
                <c:pt idx="94">
                  <c:v>9500</c:v>
                </c:pt>
                <c:pt idx="95">
                  <c:v>9600</c:v>
                </c:pt>
                <c:pt idx="96">
                  <c:v>9700</c:v>
                </c:pt>
                <c:pt idx="97">
                  <c:v>9800</c:v>
                </c:pt>
                <c:pt idx="98">
                  <c:v>9900</c:v>
                </c:pt>
                <c:pt idx="99">
                  <c:v>10000</c:v>
                </c:pt>
                <c:pt idx="100">
                  <c:v>10100</c:v>
                </c:pt>
                <c:pt idx="101">
                  <c:v>10200</c:v>
                </c:pt>
                <c:pt idx="102">
                  <c:v>10300</c:v>
                </c:pt>
                <c:pt idx="103">
                  <c:v>10400</c:v>
                </c:pt>
                <c:pt idx="104">
                  <c:v>10500</c:v>
                </c:pt>
                <c:pt idx="105">
                  <c:v>10600</c:v>
                </c:pt>
                <c:pt idx="106">
                  <c:v>10700</c:v>
                </c:pt>
                <c:pt idx="107">
                  <c:v>10800</c:v>
                </c:pt>
                <c:pt idx="108">
                  <c:v>10900</c:v>
                </c:pt>
                <c:pt idx="109">
                  <c:v>11000</c:v>
                </c:pt>
                <c:pt idx="110">
                  <c:v>11100</c:v>
                </c:pt>
                <c:pt idx="111">
                  <c:v>11200</c:v>
                </c:pt>
                <c:pt idx="112">
                  <c:v>11300</c:v>
                </c:pt>
                <c:pt idx="113">
                  <c:v>11400</c:v>
                </c:pt>
                <c:pt idx="114">
                  <c:v>11500</c:v>
                </c:pt>
                <c:pt idx="115">
                  <c:v>11600</c:v>
                </c:pt>
                <c:pt idx="116">
                  <c:v>11700</c:v>
                </c:pt>
                <c:pt idx="117">
                  <c:v>11800</c:v>
                </c:pt>
                <c:pt idx="118">
                  <c:v>11900</c:v>
                </c:pt>
                <c:pt idx="119">
                  <c:v>12000</c:v>
                </c:pt>
                <c:pt idx="120">
                  <c:v>12100</c:v>
                </c:pt>
                <c:pt idx="121">
                  <c:v>12200</c:v>
                </c:pt>
                <c:pt idx="122">
                  <c:v>12300</c:v>
                </c:pt>
                <c:pt idx="123">
                  <c:v>12400</c:v>
                </c:pt>
                <c:pt idx="124">
                  <c:v>12500</c:v>
                </c:pt>
                <c:pt idx="125">
                  <c:v>12600</c:v>
                </c:pt>
                <c:pt idx="126">
                  <c:v>12700</c:v>
                </c:pt>
                <c:pt idx="127">
                  <c:v>12800</c:v>
                </c:pt>
                <c:pt idx="128">
                  <c:v>12900</c:v>
                </c:pt>
                <c:pt idx="129">
                  <c:v>13000</c:v>
                </c:pt>
                <c:pt idx="130">
                  <c:v>13100</c:v>
                </c:pt>
                <c:pt idx="131">
                  <c:v>13200</c:v>
                </c:pt>
                <c:pt idx="132">
                  <c:v>13300</c:v>
                </c:pt>
                <c:pt idx="133">
                  <c:v>13400</c:v>
                </c:pt>
                <c:pt idx="134">
                  <c:v>13500</c:v>
                </c:pt>
                <c:pt idx="135">
                  <c:v>13600</c:v>
                </c:pt>
                <c:pt idx="136">
                  <c:v>13700</c:v>
                </c:pt>
                <c:pt idx="137">
                  <c:v>13800</c:v>
                </c:pt>
                <c:pt idx="138">
                  <c:v>13900</c:v>
                </c:pt>
                <c:pt idx="139">
                  <c:v>14000</c:v>
                </c:pt>
                <c:pt idx="140">
                  <c:v>14100</c:v>
                </c:pt>
                <c:pt idx="141">
                  <c:v>14200</c:v>
                </c:pt>
                <c:pt idx="142">
                  <c:v>Mais</c:v>
                </c:pt>
              </c:strCache>
            </c:strRef>
          </c:cat>
          <c:val>
            <c:numRef>
              <c:f>STD!$B$2:$B$144</c:f>
              <c:numCache>
                <c:formatCode>General</c:formatCode>
                <c:ptCount val="143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  <c:pt idx="4">
                  <c:v>6</c:v>
                </c:pt>
                <c:pt idx="5">
                  <c:v>13</c:v>
                </c:pt>
                <c:pt idx="6">
                  <c:v>9</c:v>
                </c:pt>
                <c:pt idx="7">
                  <c:v>18</c:v>
                </c:pt>
                <c:pt idx="8">
                  <c:v>16</c:v>
                </c:pt>
                <c:pt idx="9">
                  <c:v>25</c:v>
                </c:pt>
                <c:pt idx="10">
                  <c:v>14</c:v>
                </c:pt>
                <c:pt idx="11">
                  <c:v>15</c:v>
                </c:pt>
                <c:pt idx="12">
                  <c:v>14</c:v>
                </c:pt>
                <c:pt idx="13">
                  <c:v>18</c:v>
                </c:pt>
                <c:pt idx="14">
                  <c:v>20</c:v>
                </c:pt>
                <c:pt idx="15">
                  <c:v>10</c:v>
                </c:pt>
                <c:pt idx="16">
                  <c:v>8</c:v>
                </c:pt>
                <c:pt idx="17">
                  <c:v>12</c:v>
                </c:pt>
                <c:pt idx="18">
                  <c:v>12</c:v>
                </c:pt>
                <c:pt idx="19">
                  <c:v>12</c:v>
                </c:pt>
                <c:pt idx="20">
                  <c:v>7</c:v>
                </c:pt>
                <c:pt idx="21">
                  <c:v>14</c:v>
                </c:pt>
                <c:pt idx="22">
                  <c:v>9</c:v>
                </c:pt>
                <c:pt idx="23">
                  <c:v>9</c:v>
                </c:pt>
                <c:pt idx="24">
                  <c:v>12</c:v>
                </c:pt>
                <c:pt idx="25">
                  <c:v>9</c:v>
                </c:pt>
                <c:pt idx="26">
                  <c:v>12</c:v>
                </c:pt>
                <c:pt idx="27">
                  <c:v>11</c:v>
                </c:pt>
                <c:pt idx="28">
                  <c:v>4</c:v>
                </c:pt>
                <c:pt idx="29">
                  <c:v>6</c:v>
                </c:pt>
                <c:pt idx="30">
                  <c:v>9</c:v>
                </c:pt>
                <c:pt idx="31">
                  <c:v>7</c:v>
                </c:pt>
                <c:pt idx="32">
                  <c:v>6</c:v>
                </c:pt>
                <c:pt idx="33">
                  <c:v>5</c:v>
                </c:pt>
                <c:pt idx="34">
                  <c:v>6</c:v>
                </c:pt>
                <c:pt idx="35">
                  <c:v>2</c:v>
                </c:pt>
                <c:pt idx="36">
                  <c:v>5</c:v>
                </c:pt>
                <c:pt idx="37">
                  <c:v>0</c:v>
                </c:pt>
                <c:pt idx="38">
                  <c:v>4</c:v>
                </c:pt>
                <c:pt idx="39">
                  <c:v>7</c:v>
                </c:pt>
                <c:pt idx="40">
                  <c:v>1</c:v>
                </c:pt>
                <c:pt idx="41">
                  <c:v>5</c:v>
                </c:pt>
                <c:pt idx="42">
                  <c:v>7</c:v>
                </c:pt>
                <c:pt idx="43">
                  <c:v>1</c:v>
                </c:pt>
                <c:pt idx="44">
                  <c:v>7</c:v>
                </c:pt>
                <c:pt idx="45">
                  <c:v>2</c:v>
                </c:pt>
                <c:pt idx="46">
                  <c:v>2</c:v>
                </c:pt>
                <c:pt idx="47">
                  <c:v>1</c:v>
                </c:pt>
                <c:pt idx="48">
                  <c:v>1</c:v>
                </c:pt>
                <c:pt idx="49">
                  <c:v>2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0</c:v>
                </c:pt>
                <c:pt idx="55">
                  <c:v>0</c:v>
                </c:pt>
                <c:pt idx="56">
                  <c:v>3</c:v>
                </c:pt>
                <c:pt idx="57">
                  <c:v>3</c:v>
                </c:pt>
                <c:pt idx="58">
                  <c:v>3</c:v>
                </c:pt>
                <c:pt idx="59">
                  <c:v>2</c:v>
                </c:pt>
                <c:pt idx="60">
                  <c:v>1</c:v>
                </c:pt>
                <c:pt idx="61">
                  <c:v>1</c:v>
                </c:pt>
                <c:pt idx="62">
                  <c:v>2</c:v>
                </c:pt>
                <c:pt idx="63">
                  <c:v>1</c:v>
                </c:pt>
                <c:pt idx="64">
                  <c:v>1</c:v>
                </c:pt>
                <c:pt idx="65">
                  <c:v>3</c:v>
                </c:pt>
                <c:pt idx="66">
                  <c:v>1</c:v>
                </c:pt>
                <c:pt idx="67">
                  <c:v>1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1</c:v>
                </c:pt>
                <c:pt idx="74">
                  <c:v>0</c:v>
                </c:pt>
                <c:pt idx="75">
                  <c:v>1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1</c:v>
                </c:pt>
                <c:pt idx="94">
                  <c:v>1</c:v>
                </c:pt>
                <c:pt idx="95">
                  <c:v>0</c:v>
                </c:pt>
                <c:pt idx="96">
                  <c:v>1</c:v>
                </c:pt>
                <c:pt idx="97">
                  <c:v>1</c:v>
                </c:pt>
                <c:pt idx="98">
                  <c:v>2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1</c:v>
                </c:pt>
                <c:pt idx="106">
                  <c:v>1</c:v>
                </c:pt>
                <c:pt idx="107">
                  <c:v>0</c:v>
                </c:pt>
                <c:pt idx="108">
                  <c:v>0</c:v>
                </c:pt>
                <c:pt idx="109">
                  <c:v>1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1</c:v>
                </c:pt>
                <c:pt idx="117">
                  <c:v>0</c:v>
                </c:pt>
                <c:pt idx="118">
                  <c:v>0</c:v>
                </c:pt>
                <c:pt idx="119">
                  <c:v>1</c:v>
                </c:pt>
                <c:pt idx="120">
                  <c:v>1</c:v>
                </c:pt>
                <c:pt idx="121">
                  <c:v>0</c:v>
                </c:pt>
                <c:pt idx="122">
                  <c:v>0</c:v>
                </c:pt>
                <c:pt idx="123">
                  <c:v>1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1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4931592"/>
        <c:axId val="294932376"/>
      </c:barChart>
      <c:catAx>
        <c:axId val="2949315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err="1">
                    <a:solidFill>
                      <a:srgbClr val="002060"/>
                    </a:solidFill>
                  </a:rPr>
                  <a:t>Solidos</a:t>
                </a:r>
                <a:r>
                  <a:rPr lang="en-US" dirty="0">
                    <a:solidFill>
                      <a:srgbClr val="002060"/>
                    </a:solidFill>
                  </a:rPr>
                  <a:t> </a:t>
                </a:r>
                <a:r>
                  <a:rPr lang="en-US" dirty="0" err="1">
                    <a:solidFill>
                      <a:srgbClr val="002060"/>
                    </a:solidFill>
                  </a:rPr>
                  <a:t>Totais</a:t>
                </a:r>
                <a:r>
                  <a:rPr lang="en-US" dirty="0">
                    <a:solidFill>
                      <a:srgbClr val="002060"/>
                    </a:solidFill>
                  </a:rPr>
                  <a:t> </a:t>
                </a:r>
                <a:r>
                  <a:rPr lang="en-US" dirty="0" err="1">
                    <a:solidFill>
                      <a:srgbClr val="002060"/>
                    </a:solidFill>
                  </a:rPr>
                  <a:t>Dissolvidos</a:t>
                </a:r>
                <a:r>
                  <a:rPr lang="en-US" dirty="0">
                    <a:solidFill>
                      <a:srgbClr val="002060"/>
                    </a:solidFill>
                  </a:rPr>
                  <a:t> - mg/L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en-US"/>
          </a:p>
        </c:txPr>
        <c:crossAx val="294932376"/>
        <c:crosses val="autoZero"/>
        <c:auto val="1"/>
        <c:lblAlgn val="ctr"/>
        <c:lblOffset val="100"/>
        <c:tickLblSkip val="9"/>
        <c:tickMarkSkip val="1"/>
        <c:noMultiLvlLbl val="0"/>
      </c:catAx>
      <c:valAx>
        <c:axId val="29493237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r>
                  <a:rPr lang="en-US">
                    <a:solidFill>
                      <a:srgbClr val="002060"/>
                    </a:solidFill>
                  </a:rPr>
                  <a:t>Freqüência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en-US"/>
          </a:p>
        </c:txPr>
        <c:crossAx val="29493159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67D7C-6EA6-44A4-9D7A-D56A8CE72B28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3122E-8B51-4F31-9EE2-CEEEA740F6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15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body"/>
          </p:nvPr>
        </p:nvSpPr>
        <p:spPr>
          <a:xfrm>
            <a:off x="755827" y="5079225"/>
            <a:ext cx="6049787" cy="4812482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pt-BR" noProof="0"/>
              <a:t>Clique para editar o formato de notas</a:t>
            </a:r>
            <a:endParaRPr noProof="0"/>
          </a:p>
        </p:txBody>
      </p:sp>
      <p:sp>
        <p:nvSpPr>
          <p:cNvPr id="105" name="PlaceHolder 2"/>
          <p:cNvSpPr>
            <a:spLocks noGrp="1"/>
          </p:cNvSpPr>
          <p:nvPr>
            <p:ph type="hdr"/>
          </p:nvPr>
        </p:nvSpPr>
        <p:spPr>
          <a:xfrm>
            <a:off x="1" y="0"/>
            <a:ext cx="3282129" cy="535074"/>
          </a:xfrm>
          <a:prstGeom prst="rect">
            <a:avLst/>
          </a:prstGeom>
        </p:spPr>
        <p:txBody>
          <a:bodyPr wrap="none" lIns="0" tIns="0" rIns="0" bIns="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pt-BR"/>
              <a:t>&lt;cabeçalho&gt;</a:t>
            </a:r>
            <a:endParaRPr/>
          </a:p>
        </p:txBody>
      </p:sp>
      <p:sp>
        <p:nvSpPr>
          <p:cNvPr id="106" name="PlaceHolder 3"/>
          <p:cNvSpPr>
            <a:spLocks noGrp="1"/>
          </p:cNvSpPr>
          <p:nvPr>
            <p:ph type="dt"/>
          </p:nvPr>
        </p:nvSpPr>
        <p:spPr>
          <a:xfrm>
            <a:off x="4279312" y="0"/>
            <a:ext cx="3282128" cy="535074"/>
          </a:xfrm>
          <a:prstGeom prst="rect">
            <a:avLst/>
          </a:prstGeom>
        </p:spPr>
        <p:txBody>
          <a:bodyPr wrap="none" lIns="0" tIns="0" rIns="0" bIns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pt-BR"/>
              <a:t>&lt;data/hora&gt;</a:t>
            </a:r>
            <a:endParaRPr/>
          </a:p>
        </p:txBody>
      </p:sp>
      <p:sp>
        <p:nvSpPr>
          <p:cNvPr id="107" name="PlaceHolder 4"/>
          <p:cNvSpPr>
            <a:spLocks noGrp="1"/>
          </p:cNvSpPr>
          <p:nvPr>
            <p:ph type="ftr"/>
          </p:nvPr>
        </p:nvSpPr>
        <p:spPr>
          <a:xfrm>
            <a:off x="1" y="10158450"/>
            <a:ext cx="3282129" cy="535074"/>
          </a:xfrm>
          <a:prstGeom prst="rect">
            <a:avLst/>
          </a:prstGeom>
        </p:spPr>
        <p:txBody>
          <a:bodyPr wrap="none" lIns="0" tIns="0" rIns="0" bIns="0" anchor="b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pt-BR"/>
              <a:t>&lt;rodapé&gt;</a:t>
            </a:r>
            <a:endParaRPr/>
          </a:p>
        </p:txBody>
      </p:sp>
      <p:sp>
        <p:nvSpPr>
          <p:cNvPr id="108" name="PlaceHolder 5"/>
          <p:cNvSpPr>
            <a:spLocks noGrp="1"/>
          </p:cNvSpPr>
          <p:nvPr>
            <p:ph type="sldNum"/>
          </p:nvPr>
        </p:nvSpPr>
        <p:spPr>
          <a:xfrm>
            <a:off x="4279312" y="10158450"/>
            <a:ext cx="3282128" cy="535074"/>
          </a:xfrm>
          <a:prstGeom prst="rect">
            <a:avLst/>
          </a:prstGeom>
        </p:spPr>
        <p:txBody>
          <a:bodyPr wrap="none" lIns="0" tIns="0" rIns="0" bIns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A01018D-E3EB-452B-B170-8EBCC54F9250}" type="slidenum">
              <a:rPr lang="pt-BR"/>
              <a:pPr>
                <a:defRPr/>
              </a:pPr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86268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</a:t>
            </a:fld>
            <a:endParaRPr lang="pt-BR" altLang="pt-BR" sz="1800">
              <a:solidFill>
                <a:prstClr val="black"/>
              </a:solidFill>
            </a:endParaRPr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</a:t>
            </a:fld>
            <a:endParaRPr lang="pt-BR" altLang="pt-BR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486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3388342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1561337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1008467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14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14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4514950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38548082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19647165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8858871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6408727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25705673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3373094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pt-BR" altLang="pt-BR" sz="1800">
              <a:solidFill>
                <a:prstClr val="black"/>
              </a:solidFill>
            </a:endParaRPr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pt-BR" altLang="pt-BR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7790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22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450" y="4714875"/>
            <a:ext cx="543877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49688" y="9428163"/>
            <a:ext cx="29464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22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36187754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450" y="4714875"/>
            <a:ext cx="543877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49688" y="9428163"/>
            <a:ext cx="29464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35176075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450" y="4714875"/>
            <a:ext cx="543877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49688" y="9428163"/>
            <a:ext cx="29464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33787605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26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450" y="4714875"/>
            <a:ext cx="543877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49688" y="9428163"/>
            <a:ext cx="29464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26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8575125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1"/>
          <p:cNvSpPr txBox="1"/>
          <p:nvPr/>
        </p:nvSpPr>
        <p:spPr>
          <a:xfrm>
            <a:off x="4279239" y="10158305"/>
            <a:ext cx="3281806" cy="534686"/>
          </a:xfrm>
          <a:prstGeom prst="rect">
            <a:avLst/>
          </a:prstGeom>
        </p:spPr>
        <p:txBody>
          <a:bodyPr lIns="0" tIns="0" rIns="0" bIns="0" anchor="b"/>
          <a:lstStyle/>
          <a:p>
            <a:pPr algn="r">
              <a:lnSpc>
                <a:spcPct val="100000"/>
              </a:lnSpc>
            </a:pPr>
            <a:fld id="{251D67DA-6FA8-4B9D-ACDC-6A8C6A36009D}" type="slidenum">
              <a:rPr lang="pt-BR">
                <a:solidFill>
                  <a:srgbClr val="000000"/>
                </a:solidFill>
                <a:latin typeface="+mn-lt"/>
                <a:ea typeface="+mn-ea"/>
              </a:rPr>
              <a:t>27</a:t>
            </a:fld>
            <a:endParaRPr/>
          </a:p>
        </p:txBody>
      </p:sp>
      <p:sp>
        <p:nvSpPr>
          <p:cNvPr id="238" name="CustomShape 2"/>
          <p:cNvSpPr/>
          <p:nvPr/>
        </p:nvSpPr>
        <p:spPr>
          <a:xfrm>
            <a:off x="3885667" y="8686750"/>
            <a:ext cx="2964212" cy="448992"/>
          </a:xfrm>
          <a:prstGeom prst="rect">
            <a:avLst/>
          </a:prstGeom>
        </p:spPr>
        <p:txBody>
          <a:bodyPr lIns="90009" tIns="46805" rIns="90009" bIns="46805" anchor="b"/>
          <a:lstStyle/>
          <a:p>
            <a:pPr algn="r">
              <a:lnSpc>
                <a:spcPct val="100000"/>
              </a:lnSpc>
            </a:pPr>
            <a:fld id="{1E48E4A8-0031-42DD-AF6D-F5C41A65FA2C}" type="slidenum">
              <a:rPr lang="pt-BR" sz="1200">
                <a:solidFill>
                  <a:srgbClr val="000000"/>
                </a:solidFill>
                <a:latin typeface="Calibri"/>
                <a:ea typeface="ＭＳ Ｐゴシック"/>
              </a:rPr>
              <a:t>27</a:t>
            </a:fld>
            <a:endParaRPr/>
          </a:p>
        </p:txBody>
      </p:sp>
      <p:sp>
        <p:nvSpPr>
          <p:cNvPr id="239" name="CustomShape 3"/>
          <p:cNvSpPr/>
          <p:nvPr/>
        </p:nvSpPr>
        <p:spPr>
          <a:xfrm>
            <a:off x="685960" y="4344095"/>
            <a:ext cx="5484080" cy="4111858"/>
          </a:xfrm>
          <a:prstGeom prst="rect">
            <a:avLst/>
          </a:prstGeom>
        </p:spPr>
      </p:sp>
      <p:sp>
        <p:nvSpPr>
          <p:cNvPr id="240" name="CustomShape 4"/>
          <p:cNvSpPr/>
          <p:nvPr/>
        </p:nvSpPr>
        <p:spPr>
          <a:xfrm>
            <a:off x="3885667" y="8686749"/>
            <a:ext cx="2968893" cy="453673"/>
          </a:xfrm>
          <a:prstGeom prst="rect">
            <a:avLst/>
          </a:prstGeom>
        </p:spPr>
        <p:txBody>
          <a:bodyPr lIns="90009" tIns="46805" rIns="90009" bIns="46805" anchor="b"/>
          <a:lstStyle/>
          <a:p>
            <a:pPr algn="r">
              <a:lnSpc>
                <a:spcPct val="100000"/>
              </a:lnSpc>
            </a:pPr>
            <a:fld id="{01154EF1-2DAB-439C-95DA-C4A427AB6475}" type="slidenum">
              <a:rPr lang="pt-BR" sz="1200">
                <a:solidFill>
                  <a:srgbClr val="000000"/>
                </a:solidFill>
                <a:latin typeface="Calibri"/>
                <a:ea typeface="ＭＳ Ｐゴシック"/>
              </a:rPr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01711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28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450" y="4714875"/>
            <a:ext cx="543877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49688" y="9428163"/>
            <a:ext cx="29464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28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5451919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29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29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20687743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30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30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2475536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pt-BR" altLang="pt-BR" sz="1800">
              <a:solidFill>
                <a:prstClr val="black"/>
              </a:solidFill>
            </a:endParaRPr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pt-BR" altLang="pt-BR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168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pt-BR" altLang="pt-BR" sz="1800">
              <a:solidFill>
                <a:prstClr val="black"/>
              </a:solidFill>
            </a:endParaRPr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pt-BR" altLang="pt-BR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403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2835628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1596054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2706138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2305146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stomShape 1"/>
          <p:cNvSpPr>
            <a:spLocks noChangeArrowheads="1"/>
          </p:cNvSpPr>
          <p:nvPr/>
        </p:nvSpPr>
        <p:spPr bwMode="auto">
          <a:xfrm>
            <a:off x="3850587" y="9428083"/>
            <a:ext cx="2945500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E7E2C3-0C38-45F8-BBE2-7747C55A8B21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pt-BR" altLang="pt-BR" sz="1800"/>
          </a:p>
        </p:txBody>
      </p:sp>
      <p:sp>
        <p:nvSpPr>
          <p:cNvPr id="7171" name="PlaceHolder 2"/>
          <p:cNvSpPr>
            <a:spLocks noGrp="1"/>
          </p:cNvSpPr>
          <p:nvPr>
            <p:ph type="body"/>
          </p:nvPr>
        </p:nvSpPr>
        <p:spPr bwMode="auto">
          <a:xfrm>
            <a:off x="679609" y="4715630"/>
            <a:ext cx="5440045" cy="446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009" tIns="46805" rIns="90009" bIns="4680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7172" name="CustomShape 3"/>
          <p:cNvSpPr>
            <a:spLocks noChangeArrowheads="1"/>
          </p:cNvSpPr>
          <p:nvPr/>
        </p:nvSpPr>
        <p:spPr bwMode="auto">
          <a:xfrm>
            <a:off x="3850587" y="9429672"/>
            <a:ext cx="2947088" cy="49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9" tIns="46805" rIns="90009" bIns="4680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9483B05-6950-4B4A-B5E1-A737BB745E48}" type="slidenum">
              <a:rPr lang="pt-BR" altLang="pt-BR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pt-BR" altLang="pt-BR" sz="1800"/>
          </a:p>
        </p:txBody>
      </p:sp>
    </p:spTree>
    <p:extLst>
      <p:ext uri="{BB962C8B-B14F-4D97-AF65-F5344CB8AC3E}">
        <p14:creationId xmlns:p14="http://schemas.microsoft.com/office/powerpoint/2010/main" val="286964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9024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7419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5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9394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0618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4669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6039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43855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3562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7728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3778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1298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0104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CustomShape 1"/>
          <p:cNvSpPr>
            <a:spLocks noChangeArrowheads="1"/>
          </p:cNvSpPr>
          <p:nvPr/>
        </p:nvSpPr>
        <p:spPr bwMode="auto">
          <a:xfrm>
            <a:off x="3124200" y="6354763"/>
            <a:ext cx="2894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>
              <a:defRPr/>
            </a:pPr>
            <a:endParaRPr lang="pt-BR" altLang="pt-BR" smtClean="0"/>
          </a:p>
        </p:txBody>
      </p:sp>
      <p:sp>
        <p:nvSpPr>
          <p:cNvPr id="2051" name="PlaceHolder 2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8229600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formato do texto do título</a:t>
            </a: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963"/>
            <a:ext cx="8047038" cy="3976687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pt-BR"/>
              <a:t>Clique para editar o formato do texto da estrutura de tópicos</a:t>
            </a:r>
            <a:endParaRPr/>
          </a:p>
          <a:p>
            <a:pPr lvl="1"/>
            <a:r>
              <a:rPr lang="pt-BR"/>
              <a:t>2.º Nível da estrutura de tópicos</a:t>
            </a:r>
            <a:endParaRPr/>
          </a:p>
          <a:p>
            <a:pPr lvl="2"/>
            <a:r>
              <a:rPr lang="pt-BR"/>
              <a:t>3.º Nível da estrutura de tópicos</a:t>
            </a:r>
            <a:endParaRPr/>
          </a:p>
          <a:p>
            <a:pPr lvl="3"/>
            <a:r>
              <a:rPr lang="pt-BR"/>
              <a:t>4.º Nível da estrutura de tópicos</a:t>
            </a:r>
            <a:endParaRPr/>
          </a:p>
          <a:p>
            <a:pPr lvl="4"/>
            <a:r>
              <a:rPr lang="pt-BR"/>
              <a:t>5.º Nível da estrutura de tópicos</a:t>
            </a:r>
            <a:endParaRPr/>
          </a:p>
          <a:p>
            <a:pPr lvl="5"/>
            <a:r>
              <a:rPr lang="pt-BR"/>
              <a:t>6.º Nível da estrutura de tópicos</a:t>
            </a:r>
            <a:endParaRPr/>
          </a:p>
          <a:p>
            <a:pPr lvl="6"/>
            <a:r>
              <a:rPr lang="pt-BR"/>
              <a:t>7.º Nível da estrutura de tópicos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DejaVu Sans" panose="020B0603030804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DejaVu Sans" panose="020B0603030804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DejaVu Sans" panose="020B0603030804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DejaVu Sans" panose="020B0603030804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DejaVu Sans" panose="020B0603030804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DejaVu Sans" panose="020B0603030804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DejaVu Sans" panose="020B0603030804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DejaVu Sans" panose="020B0603030804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emf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G"/><Relationship Id="rId5" Type="http://schemas.openxmlformats.org/officeDocument/2006/relationships/image" Target="../media/image78.jp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9.w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5" Type="http://schemas.openxmlformats.org/officeDocument/2006/relationships/image" Target="../media/image10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png"/><Relationship Id="rId17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jpe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www.mma.gov.br/estruturas/srhu_drb/_imagens/logo_nov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03" y="594114"/>
            <a:ext cx="4836713" cy="352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stomShape 1"/>
          <p:cNvSpPr>
            <a:spLocks noChangeArrowheads="1"/>
          </p:cNvSpPr>
          <p:nvPr/>
        </p:nvSpPr>
        <p:spPr bwMode="auto">
          <a:xfrm>
            <a:off x="457200" y="128588"/>
            <a:ext cx="8229600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/>
          </a:p>
        </p:txBody>
      </p:sp>
      <p:sp>
        <p:nvSpPr>
          <p:cNvPr id="6" name="CustomShape 2"/>
          <p:cNvSpPr>
            <a:spLocks noChangeArrowheads="1"/>
          </p:cNvSpPr>
          <p:nvPr/>
        </p:nvSpPr>
        <p:spPr bwMode="auto">
          <a:xfrm>
            <a:off x="685800" y="2130425"/>
            <a:ext cx="7772400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0882" y="5991187"/>
            <a:ext cx="9144000" cy="3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Brasília, </a:t>
            </a:r>
            <a:r>
              <a:rPr lang="pt-BR" altLang="en-US" sz="1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junho </a:t>
            </a:r>
            <a:r>
              <a:rPr lang="pt-BR" altLang="en-US" sz="1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de 2016</a:t>
            </a:r>
            <a:endParaRPr lang="pt-BR" altLang="en-US" sz="18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0" y="4610804"/>
            <a:ext cx="9144000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>
                <a:solidFill>
                  <a:srgbClr val="002060"/>
                </a:solidFill>
                <a:latin typeface="Calibri" panose="020F0502020204030204" pitchFamily="34" charset="0"/>
                <a:ea typeface="Ebrima" panose="02000000000000000000" pitchFamily="2" charset="0"/>
                <a:cs typeface="Ebrima" panose="02000000000000000000" pitchFamily="2" charset="0"/>
              </a:rPr>
              <a:t>Ministério do Meio Ambiente</a:t>
            </a:r>
          </a:p>
          <a:p>
            <a:pPr algn="ctr"/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algn="ctr"/>
            <a:r>
              <a:rPr lang="pt-BR" sz="2000" dirty="0">
                <a:solidFill>
                  <a:srgbClr val="002060"/>
                </a:solidFill>
                <a:latin typeface="Calibri" panose="020F0502020204030204" pitchFamily="34" charset="0"/>
                <a:ea typeface="Ebrima" panose="02000000000000000000" pitchFamily="2" charset="0"/>
                <a:cs typeface="Ebrima" panose="02000000000000000000" pitchFamily="2" charset="0"/>
              </a:rPr>
              <a:t>Secretaria de Recursos Hídricos e Ambiente </a:t>
            </a:r>
            <a:r>
              <a:rPr lang="pt-BR" sz="2000" dirty="0" smtClean="0">
                <a:solidFill>
                  <a:srgbClr val="002060"/>
                </a:solidFill>
                <a:latin typeface="Calibri" panose="020F0502020204030204" pitchFamily="34" charset="0"/>
                <a:ea typeface="Ebrima" panose="02000000000000000000" pitchFamily="2" charset="0"/>
                <a:cs typeface="Ebrima" panose="02000000000000000000" pitchFamily="2" charset="0"/>
              </a:rPr>
              <a:t>Urbano</a:t>
            </a:r>
            <a:endParaRPr lang="en-US" sz="2000" b="1" dirty="0">
              <a:solidFill>
                <a:srgbClr val="002060"/>
              </a:solidFill>
              <a:latin typeface="Calibri" panose="020F0502020204030204" pitchFamily="34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37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>
            <a:spLocks noChangeArrowheads="1"/>
          </p:cNvSpPr>
          <p:nvPr/>
        </p:nvSpPr>
        <p:spPr bwMode="auto">
          <a:xfrm>
            <a:off x="0" y="496191"/>
            <a:ext cx="914400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Arranjo Institucional</a:t>
            </a: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6418263" y="1094471"/>
            <a:ext cx="1839912" cy="742950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360" cap="sq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rPr>
              <a:t>Coordenação Nacional (MMA)</a:t>
            </a: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592388" y="2073959"/>
            <a:ext cx="1908175" cy="7842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5FFE6"/>
              </a:gs>
              <a:gs pos="100000">
                <a:srgbClr val="DAFDA7"/>
              </a:gs>
            </a:gsLst>
            <a:lin ang="16200000" scaled="1"/>
          </a:gradFill>
          <a:ln w="9360" cap="sq">
            <a:solidFill>
              <a:srgbClr val="98B954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rPr>
              <a:t>Coordenação de Sustentabilidade Ambiental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31800" y="2073959"/>
            <a:ext cx="1908175" cy="7842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5FFE6"/>
              </a:gs>
              <a:gs pos="100000">
                <a:srgbClr val="DAFDA7"/>
              </a:gs>
            </a:gsLst>
            <a:lin ang="16200000" scaled="1"/>
          </a:gradFill>
          <a:ln w="9360" cap="sq">
            <a:solidFill>
              <a:srgbClr val="98B954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rPr>
              <a:t>Coordenação de Mobilização Social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6911975" y="2073959"/>
            <a:ext cx="1908175" cy="7842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5FFE6"/>
              </a:gs>
              <a:gs pos="100000">
                <a:srgbClr val="DAFDA7"/>
              </a:gs>
            </a:gsLst>
            <a:lin ang="16200000" scaled="1"/>
          </a:gradFill>
          <a:ln w="9360" cap="sq">
            <a:solidFill>
              <a:srgbClr val="98B954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>
                <a:solidFill>
                  <a:srgbClr val="002060"/>
                </a:solidFill>
                <a:latin typeface="Calibri" panose="020F0502020204030204" pitchFamily="34" charset="0"/>
              </a:rPr>
              <a:t>Coordenação de Dessalinização</a:t>
            </a: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751388" y="2073959"/>
            <a:ext cx="1908175" cy="7842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5FFE6"/>
              </a:gs>
              <a:gs pos="100000">
                <a:srgbClr val="DAFDA7"/>
              </a:gs>
            </a:gsLst>
            <a:lin ang="16200000" scaled="1"/>
          </a:gradFill>
          <a:ln w="9360" cap="sq">
            <a:solidFill>
              <a:srgbClr val="98B954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>
                <a:solidFill>
                  <a:srgbClr val="002060"/>
                </a:solidFill>
                <a:latin typeface="Calibri" panose="020F0502020204030204" pitchFamily="34" charset="0"/>
              </a:rPr>
              <a:t>Coordenação de Sistemas Produtivos</a:t>
            </a: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0" y="3110596"/>
            <a:ext cx="9144000" cy="1588"/>
          </a:xfrm>
          <a:prstGeom prst="line">
            <a:avLst/>
          </a:prstGeom>
          <a:noFill/>
          <a:ln w="9360" cap="sq">
            <a:solidFill>
              <a:srgbClr val="77933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2813734"/>
            <a:ext cx="2808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pt-BR" altLang="en-US" sz="1800" dirty="0">
                <a:solidFill>
                  <a:srgbClr val="002060"/>
                </a:solidFill>
                <a:latin typeface="Calibri" panose="020F0502020204030204" pitchFamily="34" charset="0"/>
              </a:rPr>
              <a:t>Âmbito nacional</a:t>
            </a: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2590800" y="4188509"/>
            <a:ext cx="2016125" cy="820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AE8E8"/>
              </a:gs>
              <a:gs pos="100000">
                <a:srgbClr val="F2B8B6"/>
              </a:gs>
            </a:gsLst>
            <a:lin ang="16200000" scaled="1"/>
          </a:gradFill>
          <a:ln w="9360" cap="sq">
            <a:solidFill>
              <a:srgbClr val="953735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>
                <a:solidFill>
                  <a:srgbClr val="002060"/>
                </a:solidFill>
                <a:latin typeface="Calibri" panose="020F0502020204030204" pitchFamily="34" charset="0"/>
              </a:rPr>
              <a:t>Coordenação de Sustentabilidade Ambiental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431800" y="4188509"/>
            <a:ext cx="2016125" cy="820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AE8E8"/>
              </a:gs>
              <a:gs pos="100000">
                <a:srgbClr val="F2B8B6"/>
              </a:gs>
            </a:gsLst>
            <a:lin ang="16200000" scaled="1"/>
          </a:gradFill>
          <a:ln w="9360" cap="sq">
            <a:solidFill>
              <a:srgbClr val="953735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rPr>
              <a:t>Coordenação de Mobilização Social</a:t>
            </a: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6911975" y="4188509"/>
            <a:ext cx="2016125" cy="820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AE8E8"/>
              </a:gs>
              <a:gs pos="100000">
                <a:srgbClr val="F2B8B6"/>
              </a:gs>
            </a:gsLst>
            <a:lin ang="16200000" scaled="1"/>
          </a:gradFill>
          <a:ln w="9360" cap="sq">
            <a:solidFill>
              <a:srgbClr val="953735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>
                <a:solidFill>
                  <a:srgbClr val="002060"/>
                </a:solidFill>
                <a:latin typeface="Calibri" panose="020F0502020204030204" pitchFamily="34" charset="0"/>
              </a:rPr>
              <a:t>Coordenação de Dessalinização</a:t>
            </a: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4751388" y="4188509"/>
            <a:ext cx="2016125" cy="820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AE8E8"/>
              </a:gs>
              <a:gs pos="100000">
                <a:srgbClr val="F2B8B6"/>
              </a:gs>
            </a:gsLst>
            <a:lin ang="16200000" scaled="1"/>
          </a:gradFill>
          <a:ln w="9360" cap="sq">
            <a:solidFill>
              <a:srgbClr val="953735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>
                <a:solidFill>
                  <a:srgbClr val="002060"/>
                </a:solidFill>
                <a:latin typeface="Calibri" panose="020F0502020204030204" pitchFamily="34" charset="0"/>
              </a:rPr>
              <a:t>Coordenação de Sistemas Produtivos</a:t>
            </a: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-36513" y="5279121"/>
            <a:ext cx="9144001" cy="1588"/>
          </a:xfrm>
          <a:prstGeom prst="line">
            <a:avLst/>
          </a:prstGeom>
          <a:noFill/>
          <a:ln w="9360" cap="sq">
            <a:solidFill>
              <a:srgbClr val="95373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-36513" y="4980671"/>
            <a:ext cx="2808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pt-BR" altLang="en-US" sz="1800">
                <a:solidFill>
                  <a:srgbClr val="002060"/>
                </a:solidFill>
                <a:latin typeface="Calibri" panose="020F0502020204030204" pitchFamily="34" charset="0"/>
              </a:rPr>
              <a:t>Âmbito estadual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-36513" y="6166534"/>
            <a:ext cx="9144001" cy="1587"/>
          </a:xfrm>
          <a:prstGeom prst="line">
            <a:avLst/>
          </a:prstGeom>
          <a:noFill/>
          <a:ln w="9360" cap="sq">
            <a:solidFill>
              <a:srgbClr val="37609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-36513" y="5868084"/>
            <a:ext cx="2808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pt-BR" altLang="en-US" sz="1800">
                <a:solidFill>
                  <a:srgbClr val="002060"/>
                </a:solidFill>
                <a:latin typeface="Calibri" panose="020F0502020204030204" pitchFamily="34" charset="0"/>
              </a:rPr>
              <a:t>Âmbito Local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3444875" y="1337058"/>
            <a:ext cx="2232025" cy="648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8EEE2"/>
              </a:gs>
              <a:gs pos="100000">
                <a:srgbClr val="B6CA9B"/>
              </a:gs>
            </a:gsLst>
            <a:lin ang="16200000" scaled="1"/>
          </a:gradFill>
          <a:ln w="9360" cap="sq">
            <a:solidFill>
              <a:srgbClr val="98B954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800" b="1" dirty="0">
                <a:solidFill>
                  <a:srgbClr val="002060"/>
                </a:solidFill>
                <a:latin typeface="Calibri" panose="020F0502020204030204" pitchFamily="34" charset="0"/>
              </a:rPr>
              <a:t>Núcleo Nacional</a:t>
            </a:r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>
            <a:off x="3457575" y="3302534"/>
            <a:ext cx="2232025" cy="648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8EEE2"/>
              </a:gs>
              <a:gs pos="100000">
                <a:srgbClr val="B6CA9B"/>
              </a:gs>
            </a:gsLst>
            <a:lin ang="16200000" scaled="1"/>
          </a:gradFill>
          <a:ln w="9360" cap="sq">
            <a:solidFill>
              <a:srgbClr val="98B954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800" b="1">
                <a:solidFill>
                  <a:srgbClr val="002060"/>
                </a:solidFill>
                <a:latin typeface="Calibri" panose="020F0502020204030204" pitchFamily="34" charset="0"/>
              </a:rPr>
              <a:t>Núcleo Estadual</a:t>
            </a:r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6418263" y="3200291"/>
            <a:ext cx="1839912" cy="890588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360" cap="sq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rPr>
              <a:t>Coordenações Estaduais</a:t>
            </a:r>
          </a:p>
          <a:p>
            <a:pPr algn="ctr" eaLnBrk="1" hangingPunct="1">
              <a:buSzPct val="100000"/>
            </a:pPr>
            <a:r>
              <a:rPr lang="pt-BR" altLang="en-US" sz="1100" dirty="0">
                <a:solidFill>
                  <a:srgbClr val="002060"/>
                </a:solidFill>
                <a:latin typeface="Calibri" panose="020F0502020204030204" pitchFamily="34" charset="0"/>
              </a:rPr>
              <a:t>(AL, BA, CE, MA,MG, PB, PE, PI, RN, SE)</a:t>
            </a: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3455988" y="5374371"/>
            <a:ext cx="2232025" cy="64928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8EEE2"/>
              </a:gs>
              <a:gs pos="100000">
                <a:srgbClr val="B6CA9B"/>
              </a:gs>
            </a:gsLst>
            <a:lin ang="16200000" scaled="1"/>
          </a:gradFill>
          <a:ln w="9360" cap="sq">
            <a:solidFill>
              <a:srgbClr val="98B954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 b="1" dirty="0">
                <a:solidFill>
                  <a:srgbClr val="002060"/>
                </a:solidFill>
                <a:latin typeface="Calibri" panose="020F0502020204030204" pitchFamily="34" charset="0"/>
              </a:rPr>
              <a:t>Núcleo Local de Gestão</a:t>
            </a: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418263" y="5348971"/>
            <a:ext cx="1839912" cy="742950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360" cap="sq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rPr>
              <a:t>Prefeituras e Associações Locais</a:t>
            </a:r>
          </a:p>
        </p:txBody>
      </p:sp>
    </p:spTree>
    <p:extLst>
      <p:ext uri="{BB962C8B-B14F-4D97-AF65-F5344CB8AC3E}">
        <p14:creationId xmlns:p14="http://schemas.microsoft.com/office/powerpoint/2010/main" val="231581490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stomShape 1"/>
          <p:cNvSpPr/>
          <p:nvPr/>
        </p:nvSpPr>
        <p:spPr>
          <a:xfrm>
            <a:off x="312840" y="533160"/>
            <a:ext cx="4777920" cy="30052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just">
              <a:lnSpc>
                <a:spcPct val="100000"/>
              </a:lnSpc>
            </a:pPr>
            <a:r>
              <a:rPr lang="pt-BR" sz="2800" b="1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Por onde começar?</a:t>
            </a:r>
            <a:endParaRPr sz="20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>
              <a:lnSpc>
                <a:spcPct val="100000"/>
              </a:lnSpc>
            </a:pPr>
            <a:endParaRPr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pt-BR" b="1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Índice de Condição de Acesso à Água (ICAA)</a:t>
            </a: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Precipitação</a:t>
            </a: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IDH-M </a:t>
            </a: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Mortalidade infantil</a:t>
            </a: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Intensidade </a:t>
            </a:r>
            <a:r>
              <a:rPr lang="pt-BR" dirty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de </a:t>
            </a:r>
            <a:r>
              <a:rPr lang="pt-BR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pobreza</a:t>
            </a: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 Ocorrência </a:t>
            </a:r>
            <a:r>
              <a:rPr lang="pt-BR" dirty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de águas salinas e </a:t>
            </a:r>
            <a:r>
              <a:rPr lang="pt-BR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salobras</a:t>
            </a:r>
            <a:endParaRPr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>
              <a:lnSpc>
                <a:spcPct val="100000"/>
              </a:lnSpc>
            </a:pPr>
            <a:endParaRPr dirty="0"/>
          </a:p>
        </p:txBody>
      </p:sp>
      <p:pic>
        <p:nvPicPr>
          <p:cNvPr id="13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407160" y="3178800"/>
            <a:ext cx="2087280" cy="2684160"/>
          </a:xfrm>
          <a:prstGeom prst="rect">
            <a:avLst/>
          </a:prstGeom>
          <a:ln w="9360">
            <a:noFill/>
            <a:miter/>
          </a:ln>
        </p:spPr>
      </p:pic>
      <p:pic>
        <p:nvPicPr>
          <p:cNvPr id="14" name="Picture 3"/>
          <p:cNvPicPr/>
          <p:nvPr/>
        </p:nvPicPr>
        <p:blipFill>
          <a:blip r:embed="rId4"/>
          <a:stretch>
            <a:fillRect/>
          </a:stretch>
        </p:blipFill>
        <p:spPr>
          <a:xfrm>
            <a:off x="2828160" y="3180240"/>
            <a:ext cx="2134800" cy="2682360"/>
          </a:xfrm>
          <a:prstGeom prst="rect">
            <a:avLst/>
          </a:prstGeom>
          <a:ln w="9360">
            <a:noFill/>
            <a:miter/>
          </a:ln>
        </p:spPr>
      </p:pic>
      <p:sp>
        <p:nvSpPr>
          <p:cNvPr id="15" name="CustomShape 2"/>
          <p:cNvSpPr/>
          <p:nvPr/>
        </p:nvSpPr>
        <p:spPr>
          <a:xfrm>
            <a:off x="6162480" y="629486"/>
            <a:ext cx="165528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pt-BR" b="1" dirty="0">
                <a:solidFill>
                  <a:srgbClr val="002060"/>
                </a:solidFill>
                <a:latin typeface="Calibri" panose="020F0502020204030204" pitchFamily="34" charset="0"/>
                <a:ea typeface="DejaVu Sans"/>
              </a:rPr>
              <a:t>ICAA </a:t>
            </a:r>
            <a:endParaRPr dirty="0">
              <a:latin typeface="Calibri" panose="020F0502020204030204" pitchFamily="34" charset="0"/>
            </a:endParaRPr>
          </a:p>
        </p:txBody>
      </p:sp>
      <p:pic>
        <p:nvPicPr>
          <p:cNvPr id="16" name="Imagem 1"/>
          <p:cNvPicPr/>
          <p:nvPr/>
        </p:nvPicPr>
        <p:blipFill>
          <a:blip r:embed="rId5"/>
          <a:stretch>
            <a:fillRect/>
          </a:stretch>
        </p:blipFill>
        <p:spPr>
          <a:xfrm>
            <a:off x="5101920" y="983520"/>
            <a:ext cx="3776400" cy="5033520"/>
          </a:xfrm>
          <a:prstGeom prst="rect">
            <a:avLst/>
          </a:prstGeom>
        </p:spPr>
      </p:pic>
      <p:sp>
        <p:nvSpPr>
          <p:cNvPr id="17" name="CustomShape 1"/>
          <p:cNvSpPr/>
          <p:nvPr/>
        </p:nvSpPr>
        <p:spPr>
          <a:xfrm>
            <a:off x="878897" y="6017040"/>
            <a:ext cx="1320017" cy="271837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just">
              <a:lnSpc>
                <a:spcPct val="100000"/>
              </a:lnSpc>
            </a:pPr>
            <a:r>
              <a:rPr lang="pt-BR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Precipitação</a:t>
            </a:r>
            <a:endParaRPr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>
              <a:lnSpc>
                <a:spcPct val="100000"/>
              </a:lnSpc>
            </a:pPr>
            <a:endParaRPr dirty="0"/>
          </a:p>
        </p:txBody>
      </p:sp>
      <p:sp>
        <p:nvSpPr>
          <p:cNvPr id="18" name="CustomShape 1"/>
          <p:cNvSpPr/>
          <p:nvPr/>
        </p:nvSpPr>
        <p:spPr>
          <a:xfrm>
            <a:off x="3502355" y="6049601"/>
            <a:ext cx="1320017" cy="271837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just">
              <a:lnSpc>
                <a:spcPct val="100000"/>
              </a:lnSpc>
            </a:pPr>
            <a:r>
              <a:rPr lang="pt-BR" dirty="0" smtClean="0">
                <a:solidFill>
                  <a:srgbClr val="002060"/>
                </a:solidFill>
                <a:latin typeface="Calibri" panose="020F0502020204030204" pitchFamily="34" charset="0"/>
                <a:ea typeface="Microsoft YaHei"/>
              </a:rPr>
              <a:t>IDH-M</a:t>
            </a:r>
            <a:endParaRPr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>
              <a:lnSpc>
                <a:spcPct val="100000"/>
              </a:lnSpc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727259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555625" y="1178924"/>
            <a:ext cx="784860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pt-BR" sz="2300" dirty="0">
              <a:solidFill>
                <a:srgbClr val="002060"/>
              </a:solidFill>
              <a:latin typeface="+mn-lt"/>
            </a:endParaRPr>
          </a:p>
          <a:p>
            <a:pPr marL="342900" indent="-342900">
              <a:buFont typeface="Arial" charset="0"/>
              <a:buChar char="•"/>
              <a:defRPr/>
            </a:pPr>
            <a:r>
              <a:rPr lang="pt-BR" sz="2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Execução por meio de convênios celebrados com os Estados</a:t>
            </a:r>
          </a:p>
          <a:p>
            <a:pPr marL="342900" indent="-342900">
              <a:buFont typeface="Arial" charset="0"/>
              <a:buChar char="•"/>
              <a:defRPr/>
            </a:pPr>
            <a:r>
              <a:rPr lang="pt-BR" sz="2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Planos </a:t>
            </a:r>
            <a:r>
              <a:rPr lang="pt-BR" sz="2300" dirty="0">
                <a:solidFill>
                  <a:srgbClr val="002060"/>
                </a:solidFill>
                <a:latin typeface="Calibri" panose="020F0502020204030204" pitchFamily="34" charset="0"/>
              </a:rPr>
              <a:t>de trabalho em 3 fases que integram os componentes do Programa: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403906" y="2465947"/>
            <a:ext cx="8000319" cy="3421854"/>
            <a:chOff x="955675" y="2229986"/>
            <a:chExt cx="8000319" cy="3421854"/>
          </a:xfrm>
        </p:grpSpPr>
        <p:sp>
          <p:nvSpPr>
            <p:cNvPr id="12" name="AutoShape 9"/>
            <p:cNvSpPr>
              <a:spLocks/>
            </p:cNvSpPr>
            <p:nvPr/>
          </p:nvSpPr>
          <p:spPr bwMode="auto">
            <a:xfrm>
              <a:off x="2555875" y="5010490"/>
              <a:ext cx="2949575" cy="641350"/>
            </a:xfrm>
            <a:prstGeom prst="roundRect">
              <a:avLst>
                <a:gd name="adj" fmla="val 7028"/>
              </a:avLst>
            </a:prstGeom>
            <a:solidFill>
              <a:srgbClr val="0070C0"/>
            </a:solidFill>
            <a:ln>
              <a:noFill/>
            </a:ln>
          </p:spPr>
          <p:txBody>
            <a:bodyPr lIns="0" tIns="0" rIns="0" bIns="0"/>
            <a:lstStyle/>
            <a:p>
              <a:pPr algn="ctr"/>
              <a:r>
                <a:rPr lang="pt-BR" altLang="en-US" b="1" dirty="0" smtClean="0">
                  <a:solidFill>
                    <a:srgbClr val="FFFFFF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 Bold" panose="020F0702030404030204" pitchFamily="34" charset="0"/>
                </a:rPr>
                <a:t>Monitoramento e Manutenção</a:t>
              </a:r>
              <a:endParaRPr lang="pt-BR" altLang="en-US" b="1" dirty="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 Bold" panose="020F0702030404030204" pitchFamily="34" charset="0"/>
              </a:endParaRPr>
            </a:p>
          </p:txBody>
        </p:sp>
        <p:sp>
          <p:nvSpPr>
            <p:cNvPr id="14" name="AutoShape 9"/>
            <p:cNvSpPr>
              <a:spLocks/>
            </p:cNvSpPr>
            <p:nvPr/>
          </p:nvSpPr>
          <p:spPr bwMode="auto">
            <a:xfrm>
              <a:off x="2555875" y="2585584"/>
              <a:ext cx="2949575" cy="641350"/>
            </a:xfrm>
            <a:prstGeom prst="roundRect">
              <a:avLst>
                <a:gd name="adj" fmla="val 7028"/>
              </a:avLst>
            </a:prstGeom>
            <a:solidFill>
              <a:srgbClr val="0070C0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eaLnBrk="1" hangingPunct="1"/>
              <a:r>
                <a:rPr lang="pt-BR" altLang="en-US" b="1" dirty="0" smtClean="0">
                  <a:solidFill>
                    <a:schemeClr val="bg1"/>
                  </a:solidFill>
                  <a:latin typeface="Calibri" panose="020F0502020204030204" pitchFamily="34" charset="0"/>
                  <a:ea typeface="ヒラギノ角ゴ ProN W3" charset="-128"/>
                  <a:sym typeface="Calibri" panose="020F0502020204030204" pitchFamily="34" charset="0"/>
                </a:rPr>
                <a:t>Diagnóstico</a:t>
              </a:r>
              <a:endParaRPr lang="en-US" altLang="en-US" b="1" dirty="0">
                <a:solidFill>
                  <a:schemeClr val="bg1"/>
                </a:solidFill>
                <a:latin typeface="Calibri" panose="020F0502020204030204" pitchFamily="34" charset="0"/>
                <a:ea typeface="ヒラギノ角ゴ ProN W3" charset="-128"/>
                <a:sym typeface="Calibri" panose="020F0502020204030204" pitchFamily="34" charset="0"/>
              </a:endParaRPr>
            </a:p>
          </p:txBody>
        </p:sp>
        <p:sp>
          <p:nvSpPr>
            <p:cNvPr id="17" name="CaixaDeTexto 8"/>
            <p:cNvSpPr txBox="1">
              <a:spLocks noChangeArrowheads="1"/>
            </p:cNvSpPr>
            <p:nvPr/>
          </p:nvSpPr>
          <p:spPr bwMode="auto">
            <a:xfrm rot="10800000" flipV="1">
              <a:off x="955675" y="2735602"/>
              <a:ext cx="1392237" cy="341313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marL="342900" indent="-342900"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1pPr>
              <a:lvl2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2pPr>
              <a:lvl3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3pPr>
              <a:lvl4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4pPr>
              <a:lvl5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9pPr>
            </a:lstStyle>
            <a:p>
              <a:pPr marL="0" lvl="3" algn="ctr">
                <a:lnSpc>
                  <a:spcPct val="90000"/>
                </a:lnSpc>
                <a:buClr>
                  <a:srgbClr val="2F2B20"/>
                </a:buClr>
              </a:pPr>
              <a:r>
                <a:rPr lang="en-US" altLang="en-US" sz="1800" b="1">
                  <a:solidFill>
                    <a:srgbClr val="00206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Trebuchet MS" panose="020B0603020202020204" pitchFamily="34" charset="0"/>
                </a:rPr>
                <a:t>1ª </a:t>
              </a:r>
              <a:r>
                <a:rPr lang="pt-BR" altLang="en-US" sz="1800" b="1">
                  <a:solidFill>
                    <a:srgbClr val="00206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Trebuchet MS" panose="020B0603020202020204" pitchFamily="34" charset="0"/>
                </a:rPr>
                <a:t>fase</a:t>
              </a:r>
            </a:p>
          </p:txBody>
        </p:sp>
        <p:sp>
          <p:nvSpPr>
            <p:cNvPr id="18" name="CaixaDeTexto 9"/>
            <p:cNvSpPr txBox="1">
              <a:spLocks noChangeArrowheads="1"/>
            </p:cNvSpPr>
            <p:nvPr/>
          </p:nvSpPr>
          <p:spPr bwMode="auto">
            <a:xfrm rot="10800000" flipV="1">
              <a:off x="955675" y="4036559"/>
              <a:ext cx="1392238" cy="341312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marL="342900" indent="-342900"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1pPr>
              <a:lvl2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2pPr>
              <a:lvl3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3pPr>
              <a:lvl4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4pPr>
              <a:lvl5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9pPr>
            </a:lstStyle>
            <a:p>
              <a:pPr marL="0" lvl="3" algn="ctr">
                <a:lnSpc>
                  <a:spcPct val="90000"/>
                </a:lnSpc>
                <a:buClr>
                  <a:srgbClr val="2F2B20"/>
                </a:buClr>
              </a:pPr>
              <a:r>
                <a:rPr lang="en-US" altLang="en-US" sz="1800" b="1" dirty="0">
                  <a:solidFill>
                    <a:srgbClr val="00206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Trebuchet MS" panose="020B0603020202020204" pitchFamily="34" charset="0"/>
                </a:rPr>
                <a:t>2ª </a:t>
              </a:r>
              <a:r>
                <a:rPr lang="pt-BR" altLang="en-US" sz="1800" b="1" dirty="0">
                  <a:solidFill>
                    <a:srgbClr val="00206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Trebuchet MS" panose="020B0603020202020204" pitchFamily="34" charset="0"/>
                </a:rPr>
                <a:t>fase</a:t>
              </a:r>
            </a:p>
          </p:txBody>
        </p:sp>
        <p:sp>
          <p:nvSpPr>
            <p:cNvPr id="19" name="CaixaDeTexto 10"/>
            <p:cNvSpPr txBox="1">
              <a:spLocks noChangeArrowheads="1"/>
            </p:cNvSpPr>
            <p:nvPr/>
          </p:nvSpPr>
          <p:spPr bwMode="auto">
            <a:xfrm rot="10800000" flipV="1">
              <a:off x="955675" y="5160509"/>
              <a:ext cx="1392237" cy="341312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marL="342900" indent="-342900"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1pPr>
              <a:lvl2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2pPr>
              <a:lvl3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3pPr>
              <a:lvl4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4pPr>
              <a:lvl5pPr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14300" algn="l"/>
                  <a:tab pos="533400" algn="l"/>
                  <a:tab pos="1397000" algn="l"/>
                  <a:tab pos="2019300" algn="l"/>
                  <a:tab pos="2667000" algn="l"/>
                  <a:tab pos="3302000" algn="l"/>
                  <a:tab pos="3937000" algn="l"/>
                  <a:tab pos="4584700" algn="l"/>
                  <a:tab pos="5219700" algn="l"/>
                  <a:tab pos="5854700" algn="l"/>
                  <a:tab pos="6502400" algn="l"/>
                  <a:tab pos="7137400" algn="l"/>
                  <a:tab pos="7785100" algn="l"/>
                  <a:tab pos="8420100" algn="l"/>
                  <a:tab pos="9055100" algn="l"/>
                  <a:tab pos="9702800" algn="l"/>
                  <a:tab pos="10337800" algn="l"/>
                  <a:tab pos="10960100" algn="l"/>
                  <a:tab pos="11607800" algn="l"/>
                  <a:tab pos="12242800" algn="l"/>
                  <a:tab pos="12890500" algn="l"/>
                  <a:tab pos="13436600" algn="l"/>
                  <a:tab pos="14465300" algn="l"/>
                  <a:tab pos="15494000" algn="l"/>
                  <a:tab pos="16027400" algn="l"/>
                  <a:tab pos="16306800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9pPr>
            </a:lstStyle>
            <a:p>
              <a:pPr marL="0" lvl="3" algn="ctr">
                <a:lnSpc>
                  <a:spcPct val="90000"/>
                </a:lnSpc>
                <a:buClr>
                  <a:srgbClr val="2F2B20"/>
                </a:buClr>
              </a:pPr>
              <a:r>
                <a:rPr lang="en-US" altLang="en-US" sz="1800" b="1" dirty="0">
                  <a:solidFill>
                    <a:srgbClr val="00206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Trebuchet MS" panose="020B0603020202020204" pitchFamily="34" charset="0"/>
                </a:rPr>
                <a:t>3ª </a:t>
              </a:r>
              <a:r>
                <a:rPr lang="pt-BR" altLang="en-US" sz="1800" b="1" dirty="0">
                  <a:solidFill>
                    <a:srgbClr val="00206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Trebuchet MS" panose="020B0603020202020204" pitchFamily="34" charset="0"/>
                </a:rPr>
                <a:t>fase</a:t>
              </a:r>
            </a:p>
          </p:txBody>
        </p:sp>
        <p:sp>
          <p:nvSpPr>
            <p:cNvPr id="20" name="Chave direita 19"/>
            <p:cNvSpPr/>
            <p:nvPr/>
          </p:nvSpPr>
          <p:spPr>
            <a:xfrm>
              <a:off x="5713413" y="2313897"/>
              <a:ext cx="153987" cy="1274762"/>
            </a:xfrm>
            <a:prstGeom prst="rightBrac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1" name="CaixaDeTexto 13"/>
            <p:cNvSpPr txBox="1">
              <a:spLocks noChangeArrowheads="1"/>
            </p:cNvSpPr>
            <p:nvPr/>
          </p:nvSpPr>
          <p:spPr bwMode="auto">
            <a:xfrm>
              <a:off x="5896881" y="2229986"/>
              <a:ext cx="3059113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pt-BR" altLang="en-US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pt-BR" altLang="en-US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Relatórios socioambientais e técnicos</a:t>
              </a:r>
              <a:endParaRPr lang="pt-BR" altLang="en-US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>
                <a:buFont typeface="Arial" panose="020B0604020202020204" pitchFamily="34" charset="0"/>
                <a:buChar char="•"/>
              </a:pPr>
              <a:r>
                <a:rPr lang="pt-BR" altLang="en-US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pt-BR" altLang="en-US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Testes de vazão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pt-BR" altLang="en-US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pt-BR" altLang="en-US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Analises de água e solo</a:t>
              </a:r>
              <a:endParaRPr lang="pt-BR" altLang="en-US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>
                <a:buFont typeface="Arial" panose="020B0604020202020204" pitchFamily="34" charset="0"/>
                <a:buChar char="•"/>
              </a:pPr>
              <a:r>
                <a:rPr lang="en-US" altLang="en-US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pt-BR" altLang="en-US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Projetos executivos</a:t>
              </a:r>
              <a:endParaRPr lang="pt-BR" altLang="en-US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AutoShape 9"/>
            <p:cNvSpPr>
              <a:spLocks/>
            </p:cNvSpPr>
            <p:nvPr/>
          </p:nvSpPr>
          <p:spPr bwMode="auto">
            <a:xfrm>
              <a:off x="2555875" y="3886540"/>
              <a:ext cx="2949575" cy="641350"/>
            </a:xfrm>
            <a:prstGeom prst="roundRect">
              <a:avLst>
                <a:gd name="adj" fmla="val 7028"/>
              </a:avLst>
            </a:prstGeom>
            <a:solidFill>
              <a:srgbClr val="0070C0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eaLnBrk="1" hangingPunct="1"/>
              <a:r>
                <a:rPr lang="pt-BR" altLang="en-US" b="1" dirty="0" smtClean="0">
                  <a:solidFill>
                    <a:schemeClr val="bg1"/>
                  </a:solidFill>
                  <a:latin typeface="Calibri" panose="020F0502020204030204" pitchFamily="34" charset="0"/>
                  <a:ea typeface="ヒラギノ角ゴ ProN W3" charset="-128"/>
                  <a:sym typeface="Calibri" panose="020F0502020204030204" pitchFamily="34" charset="0"/>
                </a:rPr>
                <a:t>Recuperação/implantação</a:t>
              </a:r>
              <a:endParaRPr lang="en-US" altLang="en-US" b="1" dirty="0">
                <a:solidFill>
                  <a:schemeClr val="bg1"/>
                </a:solidFill>
                <a:latin typeface="Calibri" panose="020F0502020204030204" pitchFamily="34" charset="0"/>
                <a:ea typeface="ヒラギノ角ゴ ProN W3" charset="-128"/>
                <a:sym typeface="Calibri" panose="020F0502020204030204" pitchFamily="34" charset="0"/>
              </a:endParaRPr>
            </a:p>
          </p:txBody>
        </p:sp>
      </p:grp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544513" y="848520"/>
            <a:ext cx="8229600" cy="92551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/>
            <a:r>
              <a:rPr lang="pt-BR" altLang="en-US" sz="3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Execução </a:t>
            </a:r>
            <a:r>
              <a:rPr lang="pt-BR" altLang="en-US" sz="3600" b="1" dirty="0">
                <a:solidFill>
                  <a:srgbClr val="002060"/>
                </a:solidFill>
                <a:latin typeface="Calibri" panose="020F0502020204030204" pitchFamily="34" charset="0"/>
              </a:rPr>
              <a:t>do Programa Água </a:t>
            </a:r>
            <a:r>
              <a:rPr lang="pt-BR" altLang="en-US" sz="3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Doce</a:t>
            </a:r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1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000028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747018"/>
            <a:ext cx="4697188" cy="123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/>
            <a:r>
              <a:rPr lang="pt-BR" altLang="en-US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1ª Fase - Diagnóstico</a:t>
            </a:r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1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0800" y="1628953"/>
            <a:ext cx="4051300" cy="418794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1200150" indent="-4572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marL="2057400" indent="-4572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Caracterização </a:t>
            </a:r>
            <a:r>
              <a:rPr lang="pt-BR" altLang="en-US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das comunidades quanto às condições </a:t>
            </a: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socioambientais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pt-BR" altLang="en-US" sz="20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Análises físico-químicas, e bacteriológicas e de vazão das águas subterrâneas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pt-BR" altLang="en-US" sz="20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Projetos Executivos dos sistemas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pt-BR" altLang="en-US" sz="20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3145 Localidades diagnosticadas</a:t>
            </a:r>
          </a:p>
          <a:p>
            <a:pPr algn="just"/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1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086" y="0"/>
            <a:ext cx="4867418" cy="6883081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902061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294" y="1085334"/>
            <a:ext cx="3857625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Santa Quitéria - Mapa de Localização das Comunidad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" t="1476" r="2177"/>
          <a:stretch>
            <a:fillRect/>
          </a:stretch>
        </p:blipFill>
        <p:spPr bwMode="auto">
          <a:xfrm>
            <a:off x="5353678" y="1085334"/>
            <a:ext cx="3608387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146296" y="5763697"/>
            <a:ext cx="320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666 comunidades em 45 Municípios</a:t>
            </a:r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5"/>
          <a:srcRect b="2748"/>
          <a:stretch/>
        </p:blipFill>
        <p:spPr>
          <a:xfrm>
            <a:off x="162684" y="0"/>
            <a:ext cx="1304663" cy="1473146"/>
          </a:xfrm>
          <a:prstGeom prst="rect">
            <a:avLst/>
          </a:prstGeom>
        </p:spPr>
      </p:pic>
      <p:cxnSp>
        <p:nvCxnSpPr>
          <p:cNvPr id="8" name="Conector reto 7"/>
          <p:cNvCxnSpPr>
            <a:stCxn id="7" idx="2"/>
          </p:cNvCxnSpPr>
          <p:nvPr/>
        </p:nvCxnSpPr>
        <p:spPr>
          <a:xfrm>
            <a:off x="815016" y="1473146"/>
            <a:ext cx="833675" cy="40548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/>
          <p:cNvCxnSpPr/>
          <p:nvPr/>
        </p:nvCxnSpPr>
        <p:spPr>
          <a:xfrm>
            <a:off x="1392535" y="534472"/>
            <a:ext cx="3518426" cy="7124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CaixaDeTexto 12"/>
          <p:cNvSpPr txBox="1">
            <a:spLocks noChangeArrowheads="1"/>
          </p:cNvSpPr>
          <p:nvPr/>
        </p:nvSpPr>
        <p:spPr bwMode="auto">
          <a:xfrm>
            <a:off x="1231853" y="272534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t-BR" altLang="en-US" sz="2800" b="1" dirty="0">
                <a:solidFill>
                  <a:srgbClr val="002060"/>
                </a:solidFill>
                <a:latin typeface="Calibri" panose="020F0502020204030204" pitchFamily="34" charset="0"/>
              </a:rPr>
              <a:t>Diagnóstico - Município de Santa </a:t>
            </a:r>
            <a:r>
              <a:rPr lang="pt-BR" altLang="en-US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Quitéria/CE</a:t>
            </a:r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30398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SANTA QUITÉRIA_01_ALEGRE TATAJUBA_MAPA DA COMUNIDA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774246"/>
            <a:ext cx="4354512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" t="1841" r="1295" b="1403"/>
          <a:stretch/>
        </p:blipFill>
        <p:spPr bwMode="auto">
          <a:xfrm>
            <a:off x="5006699" y="3801402"/>
            <a:ext cx="3774040" cy="177561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2"/>
          <p:cNvSpPr txBox="1">
            <a:spLocks noChangeArrowheads="1"/>
          </p:cNvSpPr>
          <p:nvPr/>
        </p:nvSpPr>
        <p:spPr bwMode="auto">
          <a:xfrm>
            <a:off x="225878" y="774246"/>
            <a:ext cx="467995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pt-BR" altLang="en-US" sz="2800" b="1" dirty="0">
                <a:solidFill>
                  <a:srgbClr val="002060"/>
                </a:solidFill>
                <a:latin typeface="Calibri" panose="020F0502020204030204" pitchFamily="34" charset="0"/>
              </a:rPr>
              <a:t>Diagnóstico </a:t>
            </a:r>
          </a:p>
          <a:p>
            <a:r>
              <a:rPr lang="pt-BR" altLang="en-US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Município de Santa </a:t>
            </a:r>
            <a:r>
              <a:rPr lang="pt-BR" altLang="en-US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Quitéria/CE</a:t>
            </a:r>
            <a:endParaRPr lang="pt-BR" altLang="en-US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35" y="1905759"/>
            <a:ext cx="4479925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83088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6"/>
          <p:cNvSpPr txBox="1">
            <a:spLocks noChangeArrowheads="1"/>
          </p:cNvSpPr>
          <p:nvPr/>
        </p:nvSpPr>
        <p:spPr bwMode="auto">
          <a:xfrm>
            <a:off x="5413375" y="2714625"/>
            <a:ext cx="28368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pt-BR" altLang="en-US" sz="1200" b="1"/>
              <a:t>VISTA PANORÂMICA DA COMUNIDADE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425223"/>
            <a:ext cx="9144000" cy="1387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/>
            <a:r>
              <a:rPr lang="pt-BR" altLang="en-US" sz="2800" b="1" dirty="0">
                <a:solidFill>
                  <a:srgbClr val="002060"/>
                </a:solidFill>
                <a:latin typeface="Calibri" panose="020F0502020204030204" pitchFamily="34" charset="0"/>
              </a:rPr>
              <a:t>Diagnóstico/CE – </a:t>
            </a:r>
            <a:r>
              <a:rPr lang="pt-BR" altLang="en-US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Vazão </a:t>
            </a:r>
            <a:r>
              <a:rPr lang="pt-BR" altLang="en-US" sz="2800" b="1" dirty="0">
                <a:solidFill>
                  <a:srgbClr val="002060"/>
                </a:solidFill>
                <a:latin typeface="Calibri" panose="020F0502020204030204" pitchFamily="34" charset="0"/>
              </a:rPr>
              <a:t>(444 poços)</a:t>
            </a:r>
          </a:p>
          <a:p>
            <a:pPr algn="ctr"/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endParaRPr lang="pt-BR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2919" r="1892" b="2463"/>
          <a:stretch/>
        </p:blipFill>
        <p:spPr bwMode="auto">
          <a:xfrm>
            <a:off x="933450" y="976313"/>
            <a:ext cx="7262814" cy="504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ela 6"/>
          <p:cNvGraphicFramePr>
            <a:graphicFrameLocks noGrp="1"/>
          </p:cNvGraphicFramePr>
          <p:nvPr>
            <p:extLst/>
          </p:nvPr>
        </p:nvGraphicFramePr>
        <p:xfrm>
          <a:off x="1020763" y="4972578"/>
          <a:ext cx="2108200" cy="952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8700"/>
                <a:gridCol w="1079500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 err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Vazão</a:t>
                      </a:r>
                      <a:r>
                        <a:rPr lang="en-US" sz="1100" b="1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 (m3/h)</a:t>
                      </a:r>
                      <a:endParaRPr lang="en-US" sz="11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% </a:t>
                      </a:r>
                      <a:r>
                        <a:rPr lang="en-US" sz="1100" b="1" u="none" strike="noStrike" dirty="0" err="1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ocorrência</a:t>
                      </a:r>
                      <a:endParaRPr lang="en-US" sz="11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Abaixo</a:t>
                      </a:r>
                      <a:r>
                        <a:rPr lang="en-US" sz="110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 de 0,5</a:t>
                      </a:r>
                      <a:endParaRPr lang="en-US" sz="11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10,84%</a:t>
                      </a:r>
                      <a:endParaRPr lang="en-US" sz="11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 0,5 a 1,0</a:t>
                      </a:r>
                      <a:endParaRPr lang="en-US" sz="11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11,51%</a:t>
                      </a:r>
                      <a:endParaRPr lang="en-US" sz="11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1,0 a 5,0</a:t>
                      </a:r>
                      <a:endParaRPr lang="en-US" sz="11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56,21%</a:t>
                      </a:r>
                      <a:endParaRPr lang="en-US" sz="11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Acima de 5,0</a:t>
                      </a:r>
                      <a:endParaRPr lang="en-US" sz="11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21,44%</a:t>
                      </a:r>
                      <a:endParaRPr lang="en-US" sz="11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8" name="Grupo 4"/>
          <p:cNvGrpSpPr>
            <a:grpSpLocks/>
          </p:cNvGrpSpPr>
          <p:nvPr/>
        </p:nvGrpSpPr>
        <p:grpSpPr bwMode="auto">
          <a:xfrm>
            <a:off x="5718629" y="4164012"/>
            <a:ext cx="2830285" cy="1990045"/>
            <a:chOff x="3429942" y="3294991"/>
            <a:chExt cx="3379876" cy="2592387"/>
          </a:xfrm>
        </p:grpSpPr>
        <p:sp>
          <p:nvSpPr>
            <p:cNvPr id="9" name="Retângulo 3"/>
            <p:cNvSpPr>
              <a:spLocks noChangeArrowheads="1"/>
            </p:cNvSpPr>
            <p:nvPr/>
          </p:nvSpPr>
          <p:spPr bwMode="auto">
            <a:xfrm>
              <a:off x="3569458" y="3309011"/>
              <a:ext cx="3240360" cy="24465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cs typeface="Arial" panose="020B0604020202020204" pitchFamily="34" charset="0"/>
              </a:endParaRPr>
            </a:p>
          </p:txBody>
        </p:sp>
        <p:graphicFrame>
          <p:nvGraphicFramePr>
            <p:cNvPr id="10" name="Gráfico 9"/>
            <p:cNvGraphicFramePr>
              <a:graphicFrameLocks/>
            </p:cNvGraphicFramePr>
            <p:nvPr>
              <p:extLst/>
            </p:nvPr>
          </p:nvGraphicFramePr>
          <p:xfrm>
            <a:off x="3429942" y="3294991"/>
            <a:ext cx="3180408" cy="2592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7318292" y="4250215"/>
            <a:ext cx="1384300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/>
            <a:r>
              <a:rPr lang="pt-BR" altLang="en-US" sz="1000" dirty="0">
                <a:solidFill>
                  <a:srgbClr val="002060"/>
                </a:solidFill>
                <a:latin typeface="Calibri" panose="020F0502020204030204" pitchFamily="34" charset="0"/>
              </a:rPr>
              <a:t>Min: 0,1 m3/h</a:t>
            </a:r>
          </a:p>
          <a:p>
            <a:pPr algn="just"/>
            <a:r>
              <a:rPr lang="pt-BR" altLang="en-US" sz="1000" dirty="0">
                <a:solidFill>
                  <a:srgbClr val="002060"/>
                </a:solidFill>
                <a:latin typeface="Calibri" panose="020F0502020204030204" pitchFamily="34" charset="0"/>
              </a:rPr>
              <a:t>Max: 15,0 m3/h</a:t>
            </a:r>
          </a:p>
          <a:p>
            <a:pPr algn="just"/>
            <a:r>
              <a:rPr lang="pt-BR" altLang="en-US" sz="1000" dirty="0">
                <a:solidFill>
                  <a:srgbClr val="002060"/>
                </a:solidFill>
                <a:latin typeface="Calibri" panose="020F0502020204030204" pitchFamily="34" charset="0"/>
              </a:rPr>
              <a:t>Média: 3,45 m3/h</a:t>
            </a:r>
          </a:p>
          <a:p>
            <a:pPr algn="just"/>
            <a:endParaRPr lang="pt-BR" altLang="en-US" sz="10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1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44467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831903"/>
            <a:ext cx="7410449" cy="524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0" y="352193"/>
            <a:ext cx="9144000" cy="1387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/>
            <a:r>
              <a:rPr lang="pt-BR" altLang="en-US" sz="2800" b="1" dirty="0">
                <a:solidFill>
                  <a:srgbClr val="002060"/>
                </a:solidFill>
                <a:latin typeface="Calibri" panose="020F0502020204030204" pitchFamily="34" charset="0"/>
              </a:rPr>
              <a:t>Diagnóstico/CE – Salinidade (444 poços)</a:t>
            </a:r>
          </a:p>
          <a:p>
            <a:pPr algn="ctr"/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endParaRPr lang="pt-BR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13" name="Tabe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980922"/>
              </p:ext>
            </p:extLst>
          </p:nvPr>
        </p:nvGraphicFramePr>
        <p:xfrm>
          <a:off x="701487" y="4506867"/>
          <a:ext cx="2433485" cy="1185456"/>
        </p:xfrm>
        <a:graphic>
          <a:graphicData uri="http://schemas.openxmlformats.org/drawingml/2006/table">
            <a:tbl>
              <a:tblPr/>
              <a:tblGrid>
                <a:gridCol w="1187105"/>
                <a:gridCol w="1246380"/>
              </a:tblGrid>
              <a:tr h="197576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Salinidade</a:t>
                      </a:r>
                      <a:r>
                        <a:rPr kumimoji="0" lang="en-US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 (mg/L)</a:t>
                      </a:r>
                    </a:p>
                  </a:txBody>
                  <a:tcPr marL="9879" marR="9879" marT="9879" marB="0" anchor="b" horzOverflow="overflow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% ocorrência</a:t>
                      </a:r>
                    </a:p>
                  </a:txBody>
                  <a:tcPr marL="9879" marR="9879" marT="9879" marB="0" anchor="b" horzOverflow="overflow">
                    <a:lnL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7576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Até 500</a:t>
                      </a:r>
                    </a:p>
                  </a:txBody>
                  <a:tcPr marL="9879" marR="9879" marT="9879" marB="0" anchor="b" horzOverflow="overflow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2,49%</a:t>
                      </a:r>
                    </a:p>
                  </a:txBody>
                  <a:tcPr marL="9879" marR="9879" marT="9879" marB="0" anchor="b" horzOverflow="overflow">
                    <a:lnL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7576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500 a 1.000</a:t>
                      </a:r>
                    </a:p>
                  </a:txBody>
                  <a:tcPr marL="9879" marR="9879" marT="9879" marB="0" anchor="b" horzOverflow="overflow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18,33%</a:t>
                      </a:r>
                    </a:p>
                  </a:txBody>
                  <a:tcPr marL="9879" marR="9879" marT="9879" marB="0" anchor="b" horzOverflow="overflow">
                    <a:lnL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7576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1.000 a 5.000</a:t>
                      </a:r>
                    </a:p>
                  </a:txBody>
                  <a:tcPr marL="9879" marR="9879" marT="9879" marB="0" anchor="b" horzOverflow="overflow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69,68%</a:t>
                      </a:r>
                    </a:p>
                  </a:txBody>
                  <a:tcPr marL="9879" marR="9879" marT="9879" marB="0" anchor="b" horzOverflow="overflow">
                    <a:lnL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7576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5.000 a 10.000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Microsoft YaHei" panose="020B0503020204020204" pitchFamily="34" charset="-122"/>
                      </a:endParaRPr>
                    </a:p>
                  </a:txBody>
                  <a:tcPr marL="9879" marR="9879" marT="9879" marB="0" anchor="b" horzOverflow="overflow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7,69%</a:t>
                      </a:r>
                    </a:p>
                  </a:txBody>
                  <a:tcPr marL="9879" marR="9879" marT="9879" marB="0" anchor="b" horzOverflow="overflow">
                    <a:lnL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7576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Acima de 10.000</a:t>
                      </a:r>
                    </a:p>
                  </a:txBody>
                  <a:tcPr marL="9879" marR="9879" marT="9879" marB="0" anchor="b" horzOverflow="overflow">
                    <a:lnL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</a:rPr>
                        <a:t>1,81%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Microsoft YaHei" panose="020B0503020204020204" pitchFamily="34" charset="-122"/>
                      </a:endParaRPr>
                    </a:p>
                  </a:txBody>
                  <a:tcPr marL="9879" marR="9879" marT="9879" marB="0" anchor="b" horzOverflow="overflow">
                    <a:lnL>
                      <a:noFill/>
                    </a:lnL>
                    <a:lnR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4" name="Grupo 6"/>
          <p:cNvGrpSpPr>
            <a:grpSpLocks/>
          </p:cNvGrpSpPr>
          <p:nvPr/>
        </p:nvGrpSpPr>
        <p:grpSpPr bwMode="auto">
          <a:xfrm>
            <a:off x="5698017" y="3873873"/>
            <a:ext cx="3023941" cy="2018574"/>
            <a:chOff x="5533234" y="4518855"/>
            <a:chExt cx="3060113" cy="2043651"/>
          </a:xfrm>
        </p:grpSpPr>
        <p:sp>
          <p:nvSpPr>
            <p:cNvPr id="15" name="Retângulo 3"/>
            <p:cNvSpPr>
              <a:spLocks noChangeArrowheads="1"/>
            </p:cNvSpPr>
            <p:nvPr/>
          </p:nvSpPr>
          <p:spPr bwMode="auto">
            <a:xfrm>
              <a:off x="5652120" y="4518855"/>
              <a:ext cx="2921023" cy="20029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cs typeface="Arial" panose="020B0604020202020204" pitchFamily="34" charset="0"/>
              </a:endParaRPr>
            </a:p>
          </p:txBody>
        </p:sp>
        <p:graphicFrame>
          <p:nvGraphicFramePr>
            <p:cNvPr id="16" name="Gráfico 15"/>
            <p:cNvGraphicFramePr>
              <a:graphicFrameLocks/>
            </p:cNvGraphicFramePr>
            <p:nvPr>
              <p:extLst/>
            </p:nvPr>
          </p:nvGraphicFramePr>
          <p:xfrm>
            <a:off x="5533234" y="4853998"/>
            <a:ext cx="3060113" cy="17085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481919" y="3978869"/>
            <a:ext cx="1434075" cy="8956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/>
            <a:r>
              <a:rPr lang="pt-BR" altLang="en-US" sz="1000" dirty="0">
                <a:solidFill>
                  <a:srgbClr val="002060"/>
                </a:solidFill>
                <a:latin typeface="Calibri" panose="020F0502020204030204" pitchFamily="34" charset="0"/>
              </a:rPr>
              <a:t>Min: 199 mg/L</a:t>
            </a:r>
          </a:p>
          <a:p>
            <a:pPr algn="just"/>
            <a:r>
              <a:rPr lang="pt-BR" altLang="en-US" sz="1000" dirty="0">
                <a:solidFill>
                  <a:srgbClr val="002060"/>
                </a:solidFill>
                <a:latin typeface="Calibri" panose="020F0502020204030204" pitchFamily="34" charset="0"/>
              </a:rPr>
              <a:t>Max: 13.000 mg/L</a:t>
            </a:r>
          </a:p>
          <a:p>
            <a:pPr algn="just"/>
            <a:r>
              <a:rPr lang="pt-BR" altLang="en-US" sz="1000" dirty="0">
                <a:solidFill>
                  <a:srgbClr val="002060"/>
                </a:solidFill>
                <a:latin typeface="Calibri" panose="020F0502020204030204" pitchFamily="34" charset="0"/>
              </a:rPr>
              <a:t>Média: 2.532 mg/L</a:t>
            </a:r>
          </a:p>
          <a:p>
            <a:pPr algn="just"/>
            <a:endParaRPr lang="pt-BR" altLang="en-US" sz="10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1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20114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420439"/>
            <a:ext cx="4697188" cy="123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/>
            <a:r>
              <a:rPr lang="pt-BR" altLang="en-US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2ª Fase - Implantação</a:t>
            </a:r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1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97486" y="1068998"/>
            <a:ext cx="3699344" cy="64962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1200150" indent="-4572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marL="2057400" indent="-4572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342900" indent="-3429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t-BR" altLang="en-US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713 Obras Contratadas em </a:t>
            </a: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131 Municípios</a:t>
            </a:r>
            <a:endParaRPr lang="pt-BR" altLang="en-US" sz="20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t-BR" altLang="en-US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183 obras em Finalizadas 36 </a:t>
            </a: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Municípios</a:t>
            </a:r>
            <a:endParaRPr lang="pt-BR" altLang="en-US" sz="20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86 </a:t>
            </a:r>
            <a:r>
              <a:rPr lang="pt-BR" altLang="en-US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obras em execução em </a:t>
            </a: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32 Municípios</a:t>
            </a:r>
            <a:endParaRPr lang="pt-BR" altLang="en-US" sz="20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Cerca de 500 Operadores capacitados</a:t>
            </a:r>
            <a:endParaRPr lang="pt-BR" altLang="en-US" sz="20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Acordos de Gestão firmados</a:t>
            </a:r>
            <a:endParaRPr lang="pt-BR" altLang="en-US" sz="20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Oficinas </a:t>
            </a:r>
            <a:r>
              <a:rPr lang="pt-BR" altLang="en-US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-</a:t>
            </a: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Sustentabilidade Ambiental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pt-BR" altLang="en-US" sz="20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pt-BR" altLang="en-US" sz="20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20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20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20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1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315" y="0"/>
            <a:ext cx="4867503" cy="688320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9" b="19894"/>
          <a:stretch/>
        </p:blipFill>
        <p:spPr>
          <a:xfrm>
            <a:off x="0" y="5542055"/>
            <a:ext cx="4294317" cy="131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6963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44513" y="769471"/>
            <a:ext cx="8229600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/>
            <a:r>
              <a:rPr lang="pt-BR" altLang="en-US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3ª Fase – Operação, manutenção preventiva e monitoramento</a:t>
            </a:r>
            <a:endParaRPr lang="pt-BR" altLang="en-US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Retângulo de cantos arredondados 3"/>
          <p:cNvSpPr/>
          <p:nvPr/>
        </p:nvSpPr>
        <p:spPr>
          <a:xfrm>
            <a:off x="1038982" y="1384443"/>
            <a:ext cx="7066035" cy="608346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2400" b="1" dirty="0" smtClean="0">
                <a:latin typeface="Calibri" panose="020F0502020204030204" pitchFamily="34" charset="0"/>
              </a:rPr>
              <a:t>Gestão Compartilhada dos </a:t>
            </a:r>
            <a:r>
              <a:rPr lang="pt-BR" sz="2400" b="1" dirty="0">
                <a:latin typeface="Calibri" panose="020F0502020204030204" pitchFamily="34" charset="0"/>
              </a:rPr>
              <a:t>S</a:t>
            </a:r>
            <a:r>
              <a:rPr lang="pt-BR" sz="2400" b="1" dirty="0" smtClean="0">
                <a:latin typeface="Calibri" panose="020F0502020204030204" pitchFamily="34" charset="0"/>
              </a:rPr>
              <a:t>istemas de Dessalinização</a:t>
            </a:r>
            <a:endParaRPr lang="en-US" sz="2400" b="1" dirty="0">
              <a:latin typeface="Calibri" panose="020F0502020204030204" pitchFamily="34" charset="0"/>
            </a:endParaRPr>
          </a:p>
        </p:txBody>
      </p:sp>
      <p:sp>
        <p:nvSpPr>
          <p:cNvPr id="5" name="Retângulo de cantos arredondados 4"/>
          <p:cNvSpPr/>
          <p:nvPr/>
        </p:nvSpPr>
        <p:spPr>
          <a:xfrm>
            <a:off x="819187" y="2283340"/>
            <a:ext cx="1958400" cy="85748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b="1" dirty="0" smtClean="0">
                <a:latin typeface="Calibri" panose="020F0502020204030204" pitchFamily="34" charset="0"/>
              </a:rPr>
              <a:t>Operação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1006390" y="3363961"/>
            <a:ext cx="1512505" cy="711544"/>
          </a:xfrm>
          <a:prstGeom prst="roundRect">
            <a:avLst/>
          </a:prstGeom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dirty="0" smtClean="0">
                <a:latin typeface="Calibri" panose="020F0502020204030204" pitchFamily="34" charset="0"/>
              </a:rPr>
              <a:t>Operador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8" name="Retângulo de cantos arredondados 7"/>
          <p:cNvSpPr/>
          <p:nvPr/>
        </p:nvSpPr>
        <p:spPr>
          <a:xfrm>
            <a:off x="1006389" y="4240833"/>
            <a:ext cx="1512505" cy="711544"/>
          </a:xfrm>
          <a:prstGeom prst="roundRect">
            <a:avLst/>
          </a:prstGeom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dirty="0">
                <a:latin typeface="Calibri" panose="020F0502020204030204" pitchFamily="34" charset="0"/>
              </a:rPr>
              <a:t>Energia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532201" y="4053872"/>
            <a:ext cx="1800000" cy="7115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pt-BR" sz="1600" kern="1200" dirty="0">
              <a:solidFill>
                <a:schemeClr val="tx1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988619" y="5070287"/>
            <a:ext cx="1512505" cy="711544"/>
          </a:xfrm>
          <a:prstGeom prst="roundRect">
            <a:avLst/>
          </a:prstGeom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dirty="0">
                <a:latin typeface="Calibri" panose="020F0502020204030204" pitchFamily="34" charset="0"/>
              </a:rPr>
              <a:t>Pequenos reparos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3592800" y="2282540"/>
            <a:ext cx="1958400" cy="85828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b="1" dirty="0">
                <a:latin typeface="Calibri" panose="020F0502020204030204" pitchFamily="34" charset="0"/>
              </a:rPr>
              <a:t>Manutenção preventiva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3656941" y="3352042"/>
            <a:ext cx="1800000" cy="711544"/>
          </a:xfrm>
          <a:prstGeom prst="roundRect">
            <a:avLst/>
          </a:prstGeom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dirty="0">
                <a:latin typeface="Calibri" panose="020F0502020204030204" pitchFamily="34" charset="0"/>
              </a:rPr>
              <a:t>Ajustes no sistema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13" name="Retângulo de cantos arredondados 12"/>
          <p:cNvSpPr/>
          <p:nvPr/>
        </p:nvSpPr>
        <p:spPr>
          <a:xfrm>
            <a:off x="3666893" y="4225701"/>
            <a:ext cx="1800000" cy="711544"/>
          </a:xfrm>
          <a:prstGeom prst="roundRect">
            <a:avLst/>
          </a:prstGeom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dirty="0">
                <a:latin typeface="Calibri" panose="020F0502020204030204" pitchFamily="34" charset="0"/>
              </a:rPr>
              <a:t>Limpeza química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14" name="Retângulo de cantos arredondados 13"/>
          <p:cNvSpPr/>
          <p:nvPr/>
        </p:nvSpPr>
        <p:spPr>
          <a:xfrm>
            <a:off x="3666893" y="5055155"/>
            <a:ext cx="1800000" cy="711544"/>
          </a:xfrm>
          <a:prstGeom prst="roundRect">
            <a:avLst/>
          </a:prstGeom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dirty="0">
                <a:latin typeface="Calibri" panose="020F0502020204030204" pitchFamily="34" charset="0"/>
              </a:rPr>
              <a:t>Substituição das membranas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15" name="Retângulo de cantos arredondados 14"/>
          <p:cNvSpPr/>
          <p:nvPr/>
        </p:nvSpPr>
        <p:spPr>
          <a:xfrm>
            <a:off x="6361596" y="2282540"/>
            <a:ext cx="1958927" cy="85828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b="1" dirty="0">
                <a:latin typeface="Calibri" panose="020F0502020204030204" pitchFamily="34" charset="0"/>
              </a:rPr>
              <a:t>Monitoramento da qualidade da água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16" name="Retângulo de cantos arredondados 15"/>
          <p:cNvSpPr/>
          <p:nvPr/>
        </p:nvSpPr>
        <p:spPr>
          <a:xfrm>
            <a:off x="6619694" y="3348830"/>
            <a:ext cx="1447536" cy="552642"/>
          </a:xfrm>
          <a:prstGeom prst="roundRect">
            <a:avLst/>
          </a:prstGeom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dirty="0">
                <a:latin typeface="Calibri" panose="020F0502020204030204" pitchFamily="34" charset="0"/>
              </a:rPr>
              <a:t>Água bruta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17" name="Retângulo de cantos arredondados 16"/>
          <p:cNvSpPr/>
          <p:nvPr/>
        </p:nvSpPr>
        <p:spPr>
          <a:xfrm>
            <a:off x="6614891" y="3989098"/>
            <a:ext cx="1452339" cy="536291"/>
          </a:xfrm>
          <a:prstGeom prst="roundRect">
            <a:avLst/>
          </a:prstGeom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dirty="0">
                <a:latin typeface="Calibri" panose="020F0502020204030204" pitchFamily="34" charset="0"/>
              </a:rPr>
              <a:t>Permeado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18" name="Retângulo de cantos arredondados 17"/>
          <p:cNvSpPr/>
          <p:nvPr/>
        </p:nvSpPr>
        <p:spPr>
          <a:xfrm>
            <a:off x="6614891" y="4613016"/>
            <a:ext cx="1452339" cy="536291"/>
          </a:xfrm>
          <a:prstGeom prst="roundRect">
            <a:avLst/>
          </a:prstGeom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dirty="0">
                <a:latin typeface="Calibri" panose="020F0502020204030204" pitchFamily="34" charset="0"/>
              </a:rPr>
              <a:t>Chafariz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19" name="Retângulo de cantos arredondados 18"/>
          <p:cNvSpPr/>
          <p:nvPr/>
        </p:nvSpPr>
        <p:spPr>
          <a:xfrm>
            <a:off x="6614891" y="5222852"/>
            <a:ext cx="1452339" cy="537549"/>
          </a:xfrm>
          <a:prstGeom prst="roundRect">
            <a:avLst/>
          </a:prstGeom>
          <a:ln w="3175"/>
          <a:effectLst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1600" dirty="0">
                <a:latin typeface="Calibri" panose="020F0502020204030204" pitchFamily="34" charset="0"/>
              </a:rPr>
              <a:t>Concentrado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20" name="Retângulo de cantos arredondados 19"/>
          <p:cNvSpPr/>
          <p:nvPr/>
        </p:nvSpPr>
        <p:spPr>
          <a:xfrm>
            <a:off x="532201" y="2133600"/>
            <a:ext cx="2655499" cy="3911600"/>
          </a:xfrm>
          <a:prstGeom prst="round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auto">
          <a:xfrm>
            <a:off x="819187" y="5801873"/>
            <a:ext cx="2177497" cy="433068"/>
          </a:xfrm>
          <a:prstGeom prst="roundRect">
            <a:avLst>
              <a:gd name="adj" fmla="val 43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en-US" sz="11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Núcleo local de gestão e prefeitura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en-US" sz="11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endParaRPr lang="en-GB" altLang="en-US" sz="11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tângulo de cantos arredondados 21"/>
          <p:cNvSpPr/>
          <p:nvPr/>
        </p:nvSpPr>
        <p:spPr>
          <a:xfrm>
            <a:off x="3331563" y="2133600"/>
            <a:ext cx="5442550" cy="3911600"/>
          </a:xfrm>
          <a:prstGeom prst="round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3" name="AutoShape 23"/>
          <p:cNvSpPr>
            <a:spLocks noChangeArrowheads="1"/>
          </p:cNvSpPr>
          <p:nvPr/>
        </p:nvSpPr>
        <p:spPr bwMode="auto">
          <a:xfrm>
            <a:off x="3331563" y="5801873"/>
            <a:ext cx="5442550" cy="433068"/>
          </a:xfrm>
          <a:prstGeom prst="roundRect">
            <a:avLst>
              <a:gd name="adj" fmla="val 43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en-US" sz="11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Estados - por meio de execução direta ou contratação de empresa especializada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en-US" sz="11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endParaRPr lang="en-GB" altLang="en-US" sz="11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71635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ustomShape 1"/>
          <p:cNvSpPr>
            <a:spLocks noChangeArrowheads="1"/>
          </p:cNvSpPr>
          <p:nvPr/>
        </p:nvSpPr>
        <p:spPr bwMode="auto">
          <a:xfrm>
            <a:off x="685800" y="-23813"/>
            <a:ext cx="7772400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</p:txBody>
      </p:sp>
      <p:sp>
        <p:nvSpPr>
          <p:cNvPr id="6147" name="CustomShape 2"/>
          <p:cNvSpPr>
            <a:spLocks noChangeArrowheads="1"/>
          </p:cNvSpPr>
          <p:nvPr/>
        </p:nvSpPr>
        <p:spPr bwMode="auto">
          <a:xfrm>
            <a:off x="714375" y="1428750"/>
            <a:ext cx="7643813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pt-BR" altLang="pt-BR" sz="1800">
              <a:solidFill>
                <a:prstClr val="black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0" y="483572"/>
            <a:ext cx="91440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3600" b="1" dirty="0">
                <a:solidFill>
                  <a:srgbClr val="002060"/>
                </a:solidFill>
                <a:latin typeface="Calibri" panose="020F0502020204030204" pitchFamily="34" charset="0"/>
              </a:rPr>
              <a:t>Semiárido Brasileiro</a:t>
            </a:r>
          </a:p>
        </p:txBody>
      </p:sp>
      <p:sp>
        <p:nvSpPr>
          <p:cNvPr id="14" name="Retângulo 18"/>
          <p:cNvSpPr>
            <a:spLocks noChangeArrowheads="1"/>
          </p:cNvSpPr>
          <p:nvPr/>
        </p:nvSpPr>
        <p:spPr bwMode="auto">
          <a:xfrm>
            <a:off x="365807" y="1244146"/>
            <a:ext cx="7258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Características:</a:t>
            </a:r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pt-BR" sz="3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Retângulo 18"/>
          <p:cNvSpPr>
            <a:spLocks noChangeArrowheads="1"/>
          </p:cNvSpPr>
          <p:nvPr/>
        </p:nvSpPr>
        <p:spPr bwMode="auto">
          <a:xfrm>
            <a:off x="376693" y="1777548"/>
            <a:ext cx="4946422" cy="4139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endParaRPr lang="pt-BR" sz="3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pt-BR" altLang="en-US" sz="2000" dirty="0">
                <a:solidFill>
                  <a:srgbClr val="002060"/>
                </a:solidFill>
                <a:latin typeface="Calibri" panose="020F0502020204030204" pitchFamily="34" charset="0"/>
              </a:rPr>
              <a:t>Área 969.589,4</a:t>
            </a:r>
            <a:r>
              <a:rPr lang="pt-BR" altLang="en-US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pt-BR" altLang="en-US" sz="2000" dirty="0">
                <a:solidFill>
                  <a:srgbClr val="002060"/>
                </a:solidFill>
                <a:latin typeface="Calibri" panose="020F0502020204030204" pitchFamily="34" charset="0"/>
              </a:rPr>
              <a:t>km</a:t>
            </a:r>
            <a:r>
              <a:rPr lang="pt-BR" altLang="en-US" sz="2000" baseline="30000" dirty="0">
                <a:solidFill>
                  <a:srgbClr val="002060"/>
                </a:solidFill>
                <a:latin typeface="Calibri" panose="020F0502020204030204" pitchFamily="34" charset="0"/>
              </a:rPr>
              <a:t>2</a:t>
            </a:r>
            <a:r>
              <a:rPr lang="pt-BR" altLang="en-US" sz="2000" dirty="0">
                <a:solidFill>
                  <a:srgbClr val="002060"/>
                </a:solidFill>
                <a:latin typeface="Calibri" panose="020F0502020204030204" pitchFamily="34" charset="0"/>
              </a:rPr>
              <a:t>  (11% do território brasileiro</a:t>
            </a:r>
            <a:r>
              <a:rPr lang="pt-BR" altLang="en-US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)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en-US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22 </a:t>
            </a:r>
            <a:r>
              <a:rPr lang="pt-BR" altLang="en-US" sz="2000" dirty="0">
                <a:solidFill>
                  <a:srgbClr val="002060"/>
                </a:solidFill>
                <a:latin typeface="Calibri" panose="020F0502020204030204" pitchFamily="34" charset="0"/>
              </a:rPr>
              <a:t>milhões de habitantes, 9 milhões na zona rural  </a:t>
            </a:r>
            <a:r>
              <a: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rPr>
              <a:t>Fonte: Censo (2010</a:t>
            </a:r>
            <a:r>
              <a:rPr lang="pt-BR" altLang="en-US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) </a:t>
            </a:r>
            <a:endParaRPr lang="pt-BR" altLang="en-US" sz="20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Precipitação média anual: 800 mm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sz="20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pt-B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Evaporação elevada: 1300 a 2000 mm/ano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Baixa disponibilidade hídrica superficial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Baixos potenciais </a:t>
            </a:r>
            <a:r>
              <a:rPr lang="pt-BR" sz="20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hidrogeológicos</a:t>
            </a:r>
            <a:endParaRPr lang="pt-BR" sz="20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Meio ambiente salino 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Impacto das mudanças climáticas no semiárido</a:t>
            </a:r>
            <a:endParaRPr lang="pt-BR" sz="20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9" b="3658"/>
          <a:stretch/>
        </p:blipFill>
        <p:spPr>
          <a:xfrm>
            <a:off x="5366654" y="1404257"/>
            <a:ext cx="3441450" cy="4528457"/>
          </a:xfrm>
          <a:prstGeom prst="rect">
            <a:avLst/>
          </a:prstGeom>
          <a:ln w="3175">
            <a:noFill/>
          </a:ln>
        </p:spPr>
      </p:pic>
    </p:spTree>
    <p:extLst>
      <p:ext uri="{BB962C8B-B14F-4D97-AF65-F5344CB8AC3E}">
        <p14:creationId xmlns:p14="http://schemas.microsoft.com/office/powerpoint/2010/main" val="291760354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de cantos arredondados 8"/>
          <p:cNvSpPr/>
          <p:nvPr/>
        </p:nvSpPr>
        <p:spPr>
          <a:xfrm>
            <a:off x="932421" y="5650318"/>
            <a:ext cx="7212012" cy="400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44513" y="520923"/>
            <a:ext cx="8229600" cy="123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/>
            <a:r>
              <a:rPr lang="pt-BR" altLang="en-US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Convênios </a:t>
            </a:r>
            <a:r>
              <a:rPr lang="pt-BR" altLang="en-US" sz="2800" b="1" dirty="0">
                <a:solidFill>
                  <a:srgbClr val="002060"/>
                </a:solidFill>
                <a:latin typeface="Calibri" panose="020F0502020204030204" pitchFamily="34" charset="0"/>
              </a:rPr>
              <a:t>do Programa Água </a:t>
            </a:r>
            <a:r>
              <a:rPr lang="pt-BR" altLang="en-US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Doce – 2011/2018</a:t>
            </a:r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altLang="en-US" sz="1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032618" y="5650318"/>
            <a:ext cx="7111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OBJETO: Aplicar a Metodologia do Programa Água Doce.</a:t>
            </a:r>
            <a:endParaRPr lang="pt-BR" sz="2000" b="1"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/>
          </p:nvPr>
        </p:nvGraphicFramePr>
        <p:xfrm>
          <a:off x="847441" y="1097639"/>
          <a:ext cx="7829833" cy="43482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2510"/>
                <a:gridCol w="1820469"/>
                <a:gridCol w="1097280"/>
                <a:gridCol w="1666875"/>
                <a:gridCol w="1156508"/>
                <a:gridCol w="1396191"/>
              </a:tblGrid>
              <a:tr h="2503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400" b="1" u="none" strike="noStrike" noProof="0" dirty="0" smtClean="0">
                          <a:effectLst/>
                          <a:latin typeface="Calibri" panose="020F0502020204030204" pitchFamily="34" charset="0"/>
                        </a:rPr>
                        <a:t>UF</a:t>
                      </a:r>
                      <a:endParaRPr lang="pt-BR" sz="1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400" b="1" u="none" strike="noStrike" noProof="0" dirty="0" smtClean="0">
                          <a:effectLst/>
                          <a:latin typeface="Calibri" panose="020F0502020204030204" pitchFamily="34" charset="0"/>
                        </a:rPr>
                        <a:t>Convenente</a:t>
                      </a:r>
                      <a:endParaRPr lang="pt-BR" sz="1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400" b="1" u="none" strike="noStrike" noProof="0" dirty="0" smtClean="0">
                          <a:effectLst/>
                          <a:latin typeface="Calibri" panose="020F0502020204030204" pitchFamily="34" charset="0"/>
                        </a:rPr>
                        <a:t>Núm.  de Sistemas</a:t>
                      </a:r>
                      <a:endParaRPr lang="pt-BR" sz="1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400" b="1" u="none" strike="noStrike" noProof="0" dirty="0" smtClean="0">
                          <a:effectLst/>
                          <a:latin typeface="Calibri" panose="020F0502020204030204" pitchFamily="34" charset="0"/>
                        </a:rPr>
                        <a:t>Vigência</a:t>
                      </a:r>
                      <a:endParaRPr lang="pt-BR" sz="1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400" b="1" u="none" strike="noStrike" noProof="0" dirty="0" smtClean="0">
                          <a:effectLst/>
                          <a:latin typeface="Calibri" panose="020F0502020204030204" pitchFamily="34" charset="0"/>
                        </a:rPr>
                        <a:t>Valor total dos convênios</a:t>
                      </a:r>
                      <a:endParaRPr lang="pt-BR" sz="1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34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u="none" strike="noStrike" noProof="0" dirty="0" smtClean="0">
                          <a:effectLst/>
                          <a:latin typeface="Calibri" panose="020F0502020204030204" pitchFamily="34" charset="0"/>
                        </a:rPr>
                        <a:t>Início</a:t>
                      </a:r>
                      <a:endParaRPr lang="pt-BR" sz="1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u="none" strike="noStrike" noProof="0" dirty="0" smtClean="0">
                          <a:effectLst/>
                          <a:latin typeface="Calibri" panose="020F0502020204030204" pitchFamily="34" charset="0"/>
                        </a:rPr>
                        <a:t>Fim</a:t>
                      </a:r>
                      <a:endParaRPr lang="pt-BR" sz="1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/>
                </a:tc>
              </a:tr>
              <a:tr h="2285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</a:rPr>
                        <a:t>SRH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277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14/6/2012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29/8/2017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R$ </a:t>
                      </a:r>
                      <a:r>
                        <a:rPr lang="en-US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47.087.618,07</a:t>
                      </a: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5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PB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SEIRHMACT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22/12/2011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18/8/2017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R$ 22.036.629,57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5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SE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SEMAR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22/12/2011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25/7/2017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R$ 6.652.305,90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99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RN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SEMARH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132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30/12/2011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28/10/2017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R$ 19.960.894,36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PI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EMATER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21/12/2012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19/12/2018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R$ 13.250.044,87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86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BA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SEMA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385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4/7/2012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31/3/2017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R$ 61.828.573,00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5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AL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SEMARH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101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20/12/2011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31/12/2016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R$ 21.744.190,36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99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MG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SEDRU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69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27/12/2012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30/11/2018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R$ 15.449.809,76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99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PE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SARA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170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libri" panose="020F0502020204030204" pitchFamily="34" charset="0"/>
                        </a:rPr>
                        <a:t>6/12/2013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Calibri" panose="020F0502020204030204" pitchFamily="34" charset="0"/>
                        </a:rPr>
                        <a:t>18/3/2019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libri" panose="020F0502020204030204" pitchFamily="34" charset="0"/>
                        </a:rPr>
                        <a:t>R$ 36.965.029,07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992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SAF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26/04/2016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30/09/2018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R$ 9.667.110,79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61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smtClean="0">
                          <a:effectLst/>
                          <a:latin typeface="Calibri" panose="020F0502020204030204" pitchFamily="34" charset="0"/>
                        </a:rPr>
                        <a:t>1357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libri" panose="020F0502020204030204" pitchFamily="34" charset="0"/>
                        </a:rPr>
                        <a:t>R$ </a:t>
                      </a:r>
                      <a:r>
                        <a:rPr lang="en-US" sz="1400" b="1" u="none" strike="noStrike" dirty="0" smtClean="0">
                          <a:effectLst/>
                          <a:latin typeface="Calibri" panose="020F0502020204030204" pitchFamily="34" charset="0"/>
                        </a:rPr>
                        <a:t>254.768.205,75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37" marR="4337" marT="43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090291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84600" y="578070"/>
            <a:ext cx="9143640" cy="39528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2060"/>
                </a:solidFill>
                <a:latin typeface="Calibri"/>
                <a:ea typeface="DejaVu Sans"/>
              </a:rPr>
              <a:t>Perspectivas</a:t>
            </a:r>
            <a:endParaRPr sz="2400" dirty="0">
              <a:solidFill>
                <a:srgbClr val="002060"/>
              </a:solidFill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548640" y="1497860"/>
            <a:ext cx="8503920" cy="179144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  <a:latin typeface="Calibri"/>
                <a:ea typeface="DejaVu Sans"/>
              </a:rPr>
              <a:t>Ampliação da utilização de energia solar fotovoltaica </a:t>
            </a:r>
            <a:r>
              <a:rPr lang="pt-BR" sz="2000" dirty="0" smtClean="0">
                <a:solidFill>
                  <a:srgbClr val="002060"/>
                </a:solidFill>
                <a:latin typeface="Calibri"/>
                <a:ea typeface="DejaVu Sans"/>
              </a:rPr>
              <a:t>(aprox. R$ 85 mil por sistema)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  <a:latin typeface="Calibri"/>
                <a:ea typeface="DejaVu Sans"/>
              </a:rPr>
              <a:t>Agenda Verde </a:t>
            </a:r>
            <a:r>
              <a:rPr lang="pt-BR" sz="2000" dirty="0" smtClean="0">
                <a:solidFill>
                  <a:srgbClr val="002060"/>
                </a:solidFill>
                <a:latin typeface="Calibri"/>
                <a:ea typeface="DejaVu Sans"/>
              </a:rPr>
              <a:t>(boas práticas de conservação de solo e água)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  <a:latin typeface="Calibri"/>
                <a:ea typeface="DejaVu Sans"/>
              </a:rPr>
              <a:t>Fortalecimento das Parcerias </a:t>
            </a:r>
            <a:r>
              <a:rPr lang="pt-BR" sz="2000" dirty="0" smtClean="0">
                <a:solidFill>
                  <a:srgbClr val="002060"/>
                </a:solidFill>
                <a:latin typeface="Calibri"/>
                <a:ea typeface="DejaVu Sans"/>
              </a:rPr>
              <a:t>(Embrapa, Funasa, MI, CPRM, USP, Desertificação)</a:t>
            </a:r>
          </a:p>
        </p:txBody>
      </p:sp>
      <p:sp>
        <p:nvSpPr>
          <p:cNvPr id="6" name="CustomShape 1"/>
          <p:cNvSpPr/>
          <p:nvPr/>
        </p:nvSpPr>
        <p:spPr>
          <a:xfrm>
            <a:off x="404460" y="6027549"/>
            <a:ext cx="8503920" cy="179144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pt-BR" sz="1400" b="1" dirty="0" smtClean="0">
                <a:solidFill>
                  <a:srgbClr val="002060"/>
                </a:solidFill>
                <a:latin typeface="Calibri"/>
                <a:ea typeface="DejaVu Sans"/>
              </a:rPr>
              <a:t>Sistema de dessalinização alimentado com</a:t>
            </a:r>
          </a:p>
          <a:p>
            <a:pPr algn="ctr">
              <a:lnSpc>
                <a:spcPct val="100000"/>
              </a:lnSpc>
            </a:pPr>
            <a:r>
              <a:rPr lang="pt-BR" sz="1400" b="1" dirty="0" smtClean="0">
                <a:solidFill>
                  <a:srgbClr val="002060"/>
                </a:solidFill>
                <a:latin typeface="Calibri"/>
                <a:ea typeface="DejaVu Sans"/>
              </a:rPr>
              <a:t>energia solar fotovoltaica – João Câmara/RN</a:t>
            </a:r>
          </a:p>
        </p:txBody>
      </p:sp>
      <p:pic>
        <p:nvPicPr>
          <p:cNvPr id="7" name="Picture 5" descr="C:\Users\rafaellaarcila\Desktop\PAD RN\IMG_32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900" y="3454400"/>
            <a:ext cx="4891565" cy="250866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358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644468"/>
            <a:ext cx="9144000" cy="9326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67500" tIns="35100" rIns="67500" bIns="35100" anchor="ctr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SzPct val="100000"/>
            </a:pPr>
            <a:r>
              <a:rPr lang="pt-BR" altLang="en-US" sz="28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Agenda Verde – Conservação de água e solo</a:t>
            </a:r>
          </a:p>
          <a:p>
            <a:pPr algn="ctr">
              <a:buSzPct val="100000"/>
            </a:pPr>
            <a:endParaRPr lang="pt-BR" altLang="en-US" sz="2800" b="1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 descr="http://api.ning.com/files/e6FNMHS*I3kmJZDKEKvP8wMSjd9hqc5lBQ4GeIceSk830hq*IZG2zSCUPpaP8Ozmjn8T9kmMaZFS7dgG*4xDDdt93iQ-ZQxh/Foto0497.jpg?width=737&amp;height=5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2" y="1309071"/>
            <a:ext cx="2918411" cy="1803868"/>
          </a:xfrm>
          <a:prstGeom prst="rect">
            <a:avLst/>
          </a:prstGeom>
          <a:noFill/>
          <a:effectLst>
            <a:softEdge rad="101600"/>
          </a:effectLst>
          <a:extLst/>
        </p:spPr>
      </p:pic>
      <p:pic>
        <p:nvPicPr>
          <p:cNvPr id="4" name="Picture 6" descr="http://www.renas-ser.org/sites/default/files/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590" y="3524399"/>
            <a:ext cx="3172327" cy="2114885"/>
          </a:xfrm>
          <a:prstGeom prst="rect">
            <a:avLst/>
          </a:prstGeom>
          <a:noFill/>
          <a:effectLst>
            <a:softEdge rad="330200"/>
          </a:effectLst>
          <a:extLst/>
        </p:spPr>
      </p:pic>
      <p:pic>
        <p:nvPicPr>
          <p:cNvPr id="5" name="Picture 8" descr="https://encrypted-tbn1.gstatic.com/images?q=tbn:ANd9GcRh_enQCGYC6y0F5yXnLKHeg3O0RexZGSh_3vfd1fRme6wUSK9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499" y="3530663"/>
            <a:ext cx="3114899" cy="2028826"/>
          </a:xfrm>
          <a:prstGeom prst="rect">
            <a:avLst/>
          </a:prstGeom>
          <a:noFill/>
          <a:effectLst>
            <a:softEdge rad="177800"/>
          </a:effectLst>
          <a:extLst/>
        </p:spPr>
      </p:pic>
      <p:sp>
        <p:nvSpPr>
          <p:cNvPr id="6" name="CaixaDeTexto 5"/>
          <p:cNvSpPr txBox="1">
            <a:spLocks noChangeArrowheads="1"/>
          </p:cNvSpPr>
          <p:nvPr/>
        </p:nvSpPr>
        <p:spPr bwMode="auto">
          <a:xfrm>
            <a:off x="1348110" y="3112939"/>
            <a:ext cx="2971288" cy="36988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pt-BR" altLang="pt-BR" sz="1800" dirty="0" smtClean="0">
                <a:solidFill>
                  <a:srgbClr val="002060"/>
                </a:solidFill>
                <a:cs typeface="Arial" panose="020B0604020202020204" pitchFamily="34" charset="0"/>
              </a:rPr>
              <a:t>Barragem de pedra/base zero</a:t>
            </a:r>
          </a:p>
        </p:txBody>
      </p:sp>
      <p:sp>
        <p:nvSpPr>
          <p:cNvPr id="7" name="CaixaDeTexto 10"/>
          <p:cNvSpPr txBox="1">
            <a:spLocks noChangeArrowheads="1"/>
          </p:cNvSpPr>
          <p:nvPr/>
        </p:nvSpPr>
        <p:spPr bwMode="auto">
          <a:xfrm>
            <a:off x="4932363" y="3133725"/>
            <a:ext cx="2918410" cy="36988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pt-BR" altLang="pt-BR" sz="1800" dirty="0" smtClean="0">
                <a:solidFill>
                  <a:srgbClr val="002060"/>
                </a:solidFill>
                <a:cs typeface="Arial" panose="020B0604020202020204" pitchFamily="34" charset="0"/>
              </a:rPr>
              <a:t>Barragem subterrânea</a:t>
            </a:r>
          </a:p>
        </p:txBody>
      </p:sp>
      <p:sp>
        <p:nvSpPr>
          <p:cNvPr id="8" name="CaixaDeTexto 11"/>
          <p:cNvSpPr txBox="1">
            <a:spLocks noChangeArrowheads="1"/>
          </p:cNvSpPr>
          <p:nvPr/>
        </p:nvSpPr>
        <p:spPr bwMode="auto">
          <a:xfrm>
            <a:off x="4932363" y="5475126"/>
            <a:ext cx="29184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t-BR" altLang="en-US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Revegetação</a:t>
            </a:r>
            <a:endParaRPr lang="pt-BR" altLang="en-US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ixaDeTexto 12"/>
          <p:cNvSpPr txBox="1">
            <a:spLocks noChangeArrowheads="1"/>
          </p:cNvSpPr>
          <p:nvPr/>
        </p:nvSpPr>
        <p:spPr bwMode="auto">
          <a:xfrm>
            <a:off x="1348110" y="5442806"/>
            <a:ext cx="2971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t-BR" altLang="en-US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Proteção de nascentes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4588" y="1309071"/>
            <a:ext cx="3114811" cy="1862802"/>
          </a:xfrm>
          <a:prstGeom prst="rect">
            <a:avLst/>
          </a:prstGeom>
          <a:effectLst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195618986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395628" y="501655"/>
            <a:ext cx="6813447" cy="148665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67500" tIns="35100" rIns="67500" bIns="35100" anchor="ctr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>
              <a:buSzPct val="100000"/>
              <a:defRPr/>
            </a:pPr>
            <a:r>
              <a:rPr lang="pt-BR" sz="2800" b="1" dirty="0" smtClean="0">
                <a:solidFill>
                  <a:srgbClr val="002060"/>
                </a:solidFill>
                <a:latin typeface="Calibri" charset="0"/>
                <a:cs typeface="Arial" charset="0"/>
              </a:rPr>
              <a:t>Agricultura biossalina e difusão de cultivos apropriados ao semiárido</a:t>
            </a:r>
          </a:p>
          <a:p>
            <a:pPr algn="ctr">
              <a:buSzPct val="100000"/>
              <a:defRPr/>
            </a:pPr>
            <a:endParaRPr lang="en-GB" b="1" dirty="0" smtClean="0">
              <a:solidFill>
                <a:srgbClr val="00206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  <a:cs typeface="Arial" charset="0"/>
            </a:endParaRPr>
          </a:p>
          <a:p>
            <a:pPr algn="ctr">
              <a:buSzPct val="100000"/>
              <a:defRPr/>
            </a:pPr>
            <a:endParaRPr lang="en-GB" b="1" dirty="0" smtClean="0">
              <a:solidFill>
                <a:srgbClr val="00206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  <a:cs typeface="Arial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0528" y="1710282"/>
            <a:ext cx="3018226" cy="2265365"/>
          </a:xfrm>
          <a:prstGeom prst="rect">
            <a:avLst/>
          </a:prstGeom>
          <a:effectLst>
            <a:softEdge rad="2413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317" y="1714500"/>
            <a:ext cx="2994960" cy="2180771"/>
          </a:xfrm>
          <a:prstGeom prst="rect">
            <a:avLst/>
          </a:prstGeom>
          <a:noFill/>
          <a:ln>
            <a:noFill/>
          </a:ln>
          <a:effectLst>
            <a:softEdge rad="152400"/>
          </a:effectLst>
          <a:extLst/>
        </p:spPr>
      </p:pic>
      <p:pic>
        <p:nvPicPr>
          <p:cNvPr id="8" name="Picture 4" descr="Resultado de imagem para umbuzeir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317" y="3956609"/>
            <a:ext cx="2994960" cy="1993010"/>
          </a:xfrm>
          <a:prstGeom prst="rect">
            <a:avLst/>
          </a:prstGeom>
          <a:noFill/>
          <a:ln>
            <a:noFill/>
          </a:ln>
          <a:effectLst>
            <a:softEdge rad="152400"/>
          </a:effectLst>
          <a:extLst/>
        </p:spPr>
      </p:pic>
      <p:pic>
        <p:nvPicPr>
          <p:cNvPr id="9" name="Picture 2" descr=" 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528" y="3956610"/>
            <a:ext cx="3018226" cy="1993009"/>
          </a:xfrm>
          <a:prstGeom prst="rect">
            <a:avLst/>
          </a:prstGeom>
          <a:noFill/>
          <a:ln>
            <a:noFill/>
          </a:ln>
          <a:effectLst>
            <a:softEdge rad="165100"/>
          </a:effectLst>
          <a:extLst/>
        </p:spPr>
      </p:pic>
      <p:pic>
        <p:nvPicPr>
          <p:cNvPr id="26626" name="Picture 2" descr="http://www.geraldojose.com.br/ckfinder/userfiles/images/embrapa_semiarid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03" y="581194"/>
            <a:ext cx="1169461" cy="615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57984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aixaDeTexto 1"/>
          <p:cNvSpPr txBox="1">
            <a:spLocks noChangeArrowheads="1"/>
          </p:cNvSpPr>
          <p:nvPr/>
        </p:nvSpPr>
        <p:spPr bwMode="auto">
          <a:xfrm>
            <a:off x="469900" y="357188"/>
            <a:ext cx="831690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pt-BR" altLang="en-US" b="1" dirty="0">
                <a:solidFill>
                  <a:srgbClr val="002060"/>
                </a:solidFill>
              </a:rPr>
              <a:t>Treinamento de Operadores e Certificação do Sistema de Dessalinização com Aplicação do Software Rosa em 21/09/2015.</a:t>
            </a:r>
          </a:p>
          <a:p>
            <a:pPr algn="ctr" eaLnBrk="0" hangingPunct="0"/>
            <a:r>
              <a:rPr lang="pt-BR" altLang="en-US" b="1" dirty="0">
                <a:solidFill>
                  <a:srgbClr val="002060"/>
                </a:solidFill>
              </a:rPr>
              <a:t>Unidade Piloto- Comunidade de </a:t>
            </a:r>
            <a:r>
              <a:rPr lang="pt-BR" altLang="en-US" b="1" dirty="0" err="1">
                <a:solidFill>
                  <a:srgbClr val="002060"/>
                </a:solidFill>
              </a:rPr>
              <a:t>Mandassaia</a:t>
            </a:r>
            <a:r>
              <a:rPr lang="pt-BR" altLang="en-US" b="1" dirty="0">
                <a:solidFill>
                  <a:srgbClr val="002060"/>
                </a:solidFill>
              </a:rPr>
              <a:t> II – Riachão do </a:t>
            </a:r>
            <a:r>
              <a:rPr lang="pt-BR" altLang="en-US" b="1" dirty="0" smtClean="0">
                <a:solidFill>
                  <a:srgbClr val="002060"/>
                </a:solidFill>
              </a:rPr>
              <a:t>Jacuípe/BA</a:t>
            </a:r>
            <a:endParaRPr lang="pt-BR" altLang="en-US" dirty="0">
              <a:solidFill>
                <a:srgbClr val="002060"/>
              </a:solidFill>
            </a:endParaRPr>
          </a:p>
        </p:txBody>
      </p:sp>
      <p:pic>
        <p:nvPicPr>
          <p:cNvPr id="25603" name="Imagem 2" descr="IMG-20150922-WA0001.jpg"/>
          <p:cNvPicPr>
            <a:picLocks noChangeAspect="1"/>
          </p:cNvPicPr>
          <p:nvPr/>
        </p:nvPicPr>
        <p:blipFill>
          <a:blip r:embed="rId2"/>
          <a:srcRect t="16260" b="33333"/>
          <a:stretch>
            <a:fillRect/>
          </a:stretch>
        </p:blipFill>
        <p:spPr bwMode="auto">
          <a:xfrm>
            <a:off x="357158" y="1571612"/>
            <a:ext cx="8572531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436" name="CaixaDeTexto 3"/>
          <p:cNvSpPr txBox="1">
            <a:spLocks noChangeArrowheads="1"/>
          </p:cNvSpPr>
          <p:nvPr/>
        </p:nvSpPr>
        <p:spPr bwMode="auto">
          <a:xfrm>
            <a:off x="7215188" y="3786188"/>
            <a:ext cx="16430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pt-BR" altLang="en-US" sz="1000">
                <a:solidFill>
                  <a:schemeClr val="tx1"/>
                </a:solidFill>
              </a:rPr>
              <a:t>Fonte: Wilson Barroso</a:t>
            </a:r>
          </a:p>
        </p:txBody>
      </p:sp>
      <p:pic>
        <p:nvPicPr>
          <p:cNvPr id="7" name="Imagem 6" descr="IMG-20150922-WA0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3929066"/>
            <a:ext cx="2643174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Imagem 7" descr="IMG-20150922-WA0003.jpg"/>
          <p:cNvPicPr>
            <a:picLocks noChangeAspect="1"/>
          </p:cNvPicPr>
          <p:nvPr/>
        </p:nvPicPr>
        <p:blipFill>
          <a:blip r:embed="rId4" cstate="print"/>
          <a:srcRect t="11539"/>
          <a:stretch>
            <a:fillRect/>
          </a:stretch>
        </p:blipFill>
        <p:spPr>
          <a:xfrm>
            <a:off x="571472" y="3929066"/>
            <a:ext cx="1857370" cy="21907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415" name="Picture 7" descr="Q:\SAM_13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214818"/>
            <a:ext cx="2643174" cy="1982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Imagem 8" descr="MARC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79" y="6286500"/>
            <a:ext cx="326548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336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" y="351992"/>
            <a:ext cx="9144000" cy="139487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defTabSz="449263" fontAlgn="auto"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+mn-cs"/>
              </a:rPr>
              <a:t>Unidade </a:t>
            </a:r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  <a:cs typeface="+mn-cs"/>
              </a:rPr>
              <a:t>Demonstrativa de Caatinga 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+mn-cs"/>
              </a:rPr>
              <a:t>Grande – São José do Seridó/RN</a:t>
            </a:r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  <a:cs typeface="+mn-cs"/>
            </a:endParaRPr>
          </a:p>
          <a:p>
            <a:pPr algn="ctr" defTabSz="449263" fontAlgn="auto"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pt-BR" sz="24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+mn-cs"/>
            </a:endParaRPr>
          </a:p>
          <a:p>
            <a:pPr algn="ctr" defTabSz="449263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pt-BR" sz="24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+mn-cs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48" b="9456"/>
          <a:stretch>
            <a:fillRect/>
          </a:stretch>
        </p:blipFill>
        <p:spPr bwMode="auto">
          <a:xfrm>
            <a:off x="1047750" y="1051355"/>
            <a:ext cx="7021513" cy="2790825"/>
          </a:xfrm>
          <a:prstGeom prst="rect">
            <a:avLst/>
          </a:prstGeom>
          <a:noFill/>
          <a:ln w="324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8" y="4012042"/>
            <a:ext cx="2428875" cy="1820863"/>
          </a:xfrm>
          <a:prstGeom prst="rect">
            <a:avLst/>
          </a:prstGeom>
          <a:noFill/>
          <a:ln w="2540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4024742"/>
            <a:ext cx="2428875" cy="1820863"/>
          </a:xfrm>
          <a:prstGeom prst="rect">
            <a:avLst/>
          </a:prstGeom>
          <a:noFill/>
          <a:ln w="254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38" y="4026330"/>
            <a:ext cx="2428875" cy="1820862"/>
          </a:xfrm>
          <a:prstGeom prst="rect">
            <a:avLst/>
          </a:prstGeom>
          <a:noFill/>
          <a:ln w="3175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387927" y="5995461"/>
            <a:ext cx="87560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Secretário da SEMARH/RN Iberê Ferreira e Presidente da Fundação Banco do Brasil Jaques Pena (Abril de 2007)</a:t>
            </a:r>
            <a:endParaRPr lang="pt-BR" sz="12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21290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 bwMode="auto">
          <a:xfrm>
            <a:off x="342900" y="263214"/>
            <a:ext cx="8569325" cy="44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defTabSz="914400" eaLnBrk="1" hangingPunct="1">
              <a:lnSpc>
                <a:spcPct val="90000"/>
              </a:lnSpc>
            </a:pP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Bahia – Ato no Município de Santa </a:t>
            </a:r>
            <a:r>
              <a:rPr lang="pt-BR" altLang="en-US" sz="1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Brígida </a:t>
            </a:r>
            <a:r>
              <a:rPr lang="pt-BR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(2015)</a:t>
            </a:r>
            <a:endParaRPr lang="pt-BR" altLang="en-US" sz="20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722593"/>
            <a:ext cx="3975100" cy="2329841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1" y="722594"/>
            <a:ext cx="3987800" cy="232984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165756"/>
            <a:ext cx="3987801" cy="259238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3160994"/>
            <a:ext cx="3975100" cy="25971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342900" y="5866704"/>
            <a:ext cx="84248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Ex</a:t>
            </a:r>
            <a:r>
              <a:rPr lang="pt-B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- Ministra do Meio Ambiente </a:t>
            </a:r>
            <a:r>
              <a:rPr lang="pt-BR" sz="12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Izabela</a:t>
            </a:r>
            <a:r>
              <a:rPr lang="pt-B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Teixeira, Governador do Estado da Bahia Rui Costa (Março de 2015)</a:t>
            </a:r>
            <a:r>
              <a:rPr lang="pt-BR" sz="1200" b="1" dirty="0" smtClean="0">
                <a:solidFill>
                  <a:srgbClr val="002060"/>
                </a:solidFill>
              </a:rPr>
              <a:t> </a:t>
            </a:r>
            <a:endParaRPr lang="pt-BR" sz="1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14968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Picture 1"/>
          <p:cNvPicPr/>
          <p:nvPr/>
        </p:nvPicPr>
        <p:blipFill>
          <a:blip r:embed="rId3"/>
          <a:stretch>
            <a:fillRect/>
          </a:stretch>
        </p:blipFill>
        <p:spPr>
          <a:xfrm>
            <a:off x="161280" y="1179000"/>
            <a:ext cx="8389440" cy="2382480"/>
          </a:xfrm>
          <a:prstGeom prst="rect">
            <a:avLst/>
          </a:prstGeom>
          <a:ln w="3175">
            <a:noFill/>
          </a:ln>
        </p:spPr>
      </p:pic>
      <p:pic>
        <p:nvPicPr>
          <p:cNvPr id="168" name="Picture 2"/>
          <p:cNvPicPr/>
          <p:nvPr/>
        </p:nvPicPr>
        <p:blipFill>
          <a:blip r:embed="rId4"/>
          <a:stretch>
            <a:fillRect/>
          </a:stretch>
        </p:blipFill>
        <p:spPr>
          <a:xfrm>
            <a:off x="96840" y="3649320"/>
            <a:ext cx="4222440" cy="2376000"/>
          </a:xfrm>
          <a:prstGeom prst="rect">
            <a:avLst/>
          </a:prstGeom>
          <a:ln w="3175">
            <a:noFill/>
          </a:ln>
        </p:spPr>
      </p:pic>
      <p:pic>
        <p:nvPicPr>
          <p:cNvPr id="169" name="Picture 3"/>
          <p:cNvPicPr/>
          <p:nvPr/>
        </p:nvPicPr>
        <p:blipFill>
          <a:blip r:embed="rId5"/>
          <a:stretch>
            <a:fillRect/>
          </a:stretch>
        </p:blipFill>
        <p:spPr>
          <a:xfrm>
            <a:off x="4356000" y="3595320"/>
            <a:ext cx="4319280" cy="2430000"/>
          </a:xfrm>
          <a:prstGeom prst="rect">
            <a:avLst/>
          </a:prstGeom>
          <a:ln w="3175">
            <a:noFill/>
          </a:ln>
        </p:spPr>
      </p:pic>
      <p:sp>
        <p:nvSpPr>
          <p:cNvPr id="170" name="CustomShape 1"/>
          <p:cNvSpPr/>
          <p:nvPr/>
        </p:nvSpPr>
        <p:spPr>
          <a:xfrm>
            <a:off x="3306600" y="2865600"/>
            <a:ext cx="2596680" cy="302760"/>
          </a:xfrm>
          <a:prstGeom prst="rect">
            <a:avLst/>
          </a:prstGeom>
        </p:spPr>
      </p:sp>
      <p:sp>
        <p:nvSpPr>
          <p:cNvPr id="171" name="CustomShape 2"/>
          <p:cNvSpPr/>
          <p:nvPr/>
        </p:nvSpPr>
        <p:spPr>
          <a:xfrm>
            <a:off x="108000" y="260280"/>
            <a:ext cx="8567280" cy="48600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pt-BR" b="1" dirty="0">
                <a:solidFill>
                  <a:srgbClr val="002060"/>
                </a:solidFill>
                <a:latin typeface="Calibri" panose="020F0502020204030204" pitchFamily="34" charset="0"/>
                <a:ea typeface="Calibri"/>
              </a:rPr>
              <a:t>CEARÁ: PENTECOSTE/JUREMA</a:t>
            </a:r>
            <a:endParaRPr sz="24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1200" b="1" dirty="0">
                <a:solidFill>
                  <a:srgbClr val="000000"/>
                </a:solidFill>
                <a:latin typeface="Arial"/>
                <a:ea typeface="Calibri"/>
              </a:rPr>
              <a:t> 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235804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 bwMode="auto">
          <a:xfrm>
            <a:off x="342900" y="312870"/>
            <a:ext cx="8569325" cy="44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defTabSz="914400" eaLnBrk="1" hangingPunct="1">
              <a:lnSpc>
                <a:spcPct val="90000"/>
              </a:lnSpc>
            </a:pPr>
            <a:r>
              <a:rPr lang="pt-BR" altLang="en-US" sz="1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Ceará – Inauguração do Sistema de Dessalinização no Município de Pentecoste (2015)</a:t>
            </a:r>
            <a:endParaRPr lang="pt-BR" altLang="en-US" sz="18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545" y="3622383"/>
            <a:ext cx="4028902" cy="2575217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545" y="942577"/>
            <a:ext cx="4091792" cy="2546559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80" y="943583"/>
            <a:ext cx="4016777" cy="2538919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182559" y="6359983"/>
            <a:ext cx="8890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Governador do Estado do Ceará Camilo Santana, Secretário da SRH/CE Francisco Teixeira e Prefeita de Pentecoste (Agosto de 2015)</a:t>
            </a:r>
            <a:endParaRPr lang="pt-BR" sz="12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80" y="3622383"/>
            <a:ext cx="4016777" cy="267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6405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3"/>
          <p:cNvSpPr txBox="1">
            <a:spLocks noChangeArrowheads="1"/>
          </p:cNvSpPr>
          <p:nvPr/>
        </p:nvSpPr>
        <p:spPr bwMode="auto">
          <a:xfrm>
            <a:off x="0" y="76777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t-BR" altLang="en-US" sz="2800" b="1" dirty="0">
                <a:solidFill>
                  <a:srgbClr val="002060"/>
                </a:solidFill>
                <a:latin typeface="Calibri" panose="020F0502020204030204" pitchFamily="34" charset="0"/>
              </a:rPr>
              <a:t>Água de Qualidade: Bem Público e Direito Humano 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8" y="584639"/>
            <a:ext cx="4433452" cy="28273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127" y="3412013"/>
            <a:ext cx="4281053" cy="28433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182" y="609886"/>
            <a:ext cx="4166998" cy="27928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98" y="3402779"/>
            <a:ext cx="4282729" cy="284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801505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ustomShape 1"/>
          <p:cNvSpPr>
            <a:spLocks noChangeArrowheads="1"/>
          </p:cNvSpPr>
          <p:nvPr/>
        </p:nvSpPr>
        <p:spPr bwMode="auto">
          <a:xfrm>
            <a:off x="685800" y="-23813"/>
            <a:ext cx="7772400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</p:txBody>
      </p:sp>
      <p:sp>
        <p:nvSpPr>
          <p:cNvPr id="6147" name="CustomShape 2"/>
          <p:cNvSpPr>
            <a:spLocks noChangeArrowheads="1"/>
          </p:cNvSpPr>
          <p:nvPr/>
        </p:nvSpPr>
        <p:spPr bwMode="auto">
          <a:xfrm>
            <a:off x="714375" y="1428750"/>
            <a:ext cx="7643813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pt-BR" altLang="pt-BR" sz="1800">
              <a:solidFill>
                <a:prstClr val="black"/>
              </a:solidFill>
            </a:endParaRPr>
          </a:p>
        </p:txBody>
      </p:sp>
      <p:sp>
        <p:nvSpPr>
          <p:cNvPr id="15" name="CustomShape 2"/>
          <p:cNvSpPr>
            <a:spLocks noChangeArrowheads="1"/>
          </p:cNvSpPr>
          <p:nvPr/>
        </p:nvSpPr>
        <p:spPr bwMode="auto">
          <a:xfrm>
            <a:off x="714375" y="1428750"/>
            <a:ext cx="7643813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pt-BR" altLang="pt-BR" sz="1800">
              <a:solidFill>
                <a:prstClr val="black"/>
              </a:solidFill>
            </a:endParaRPr>
          </a:p>
        </p:txBody>
      </p:sp>
      <p:grpSp>
        <p:nvGrpSpPr>
          <p:cNvPr id="17" name="Group 2"/>
          <p:cNvGrpSpPr>
            <a:grpSpLocks/>
          </p:cNvGrpSpPr>
          <p:nvPr/>
        </p:nvGrpSpPr>
        <p:grpSpPr bwMode="auto">
          <a:xfrm>
            <a:off x="539750" y="611191"/>
            <a:ext cx="8229600" cy="692152"/>
            <a:chOff x="320" y="490"/>
            <a:chExt cx="5184" cy="436"/>
          </a:xfrm>
        </p:grpSpPr>
        <p:sp>
          <p:nvSpPr>
            <p:cNvPr id="18" name="AutoShape 3"/>
            <p:cNvSpPr>
              <a:spLocks noChangeArrowheads="1"/>
            </p:cNvSpPr>
            <p:nvPr/>
          </p:nvSpPr>
          <p:spPr bwMode="auto">
            <a:xfrm>
              <a:off x="320" y="490"/>
              <a:ext cx="5184" cy="409"/>
            </a:xfrm>
            <a:prstGeom prst="roundRect">
              <a:avLst>
                <a:gd name="adj" fmla="val 241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0" y="517"/>
              <a:ext cx="5184" cy="40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pPr algn="ctr" defTabSz="449263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pt-BR" sz="3600" b="1" dirty="0" smtClean="0">
                  <a:solidFill>
                    <a:srgbClr val="002060"/>
                  </a:solidFill>
                  <a:latin typeface="Calibri" panose="020F0502020204030204" pitchFamily="34" charset="0"/>
                  <a:cs typeface="DejaVu Sans"/>
                </a:rPr>
                <a:t>Domínios e Potencial Hidrogeológico</a:t>
              </a:r>
              <a:endParaRPr lang="pt-BR" sz="3600" b="1" dirty="0">
                <a:solidFill>
                  <a:srgbClr val="002060"/>
                </a:solidFill>
                <a:latin typeface="Calibri" panose="020F0502020204030204" pitchFamily="34" charset="0"/>
                <a:cs typeface="DejaVu Sans"/>
              </a:endParaRPr>
            </a:p>
          </p:txBody>
        </p:sp>
      </p:grpSp>
      <p:pic>
        <p:nvPicPr>
          <p:cNvPr id="21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3" b="7124"/>
          <a:stretch/>
        </p:blipFill>
        <p:spPr bwMode="auto">
          <a:xfrm>
            <a:off x="1016000" y="1257075"/>
            <a:ext cx="3226710" cy="490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22" name="Group 6"/>
          <p:cNvGrpSpPr>
            <a:grpSpLocks/>
          </p:cNvGrpSpPr>
          <p:nvPr/>
        </p:nvGrpSpPr>
        <p:grpSpPr bwMode="auto">
          <a:xfrm>
            <a:off x="2774272" y="2593749"/>
            <a:ext cx="1009650" cy="1195387"/>
            <a:chOff x="1427" y="1481"/>
            <a:chExt cx="636" cy="753"/>
          </a:xfrm>
        </p:grpSpPr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427" y="1718"/>
              <a:ext cx="293" cy="88"/>
            </a:xfrm>
            <a:custGeom>
              <a:avLst/>
              <a:gdLst>
                <a:gd name="T0" fmla="*/ 0 w 1298"/>
                <a:gd name="T1" fmla="*/ 0 h 390"/>
                <a:gd name="T2" fmla="*/ 0 w 1298"/>
                <a:gd name="T3" fmla="*/ 0 h 390"/>
                <a:gd name="T4" fmla="*/ 0 w 1298"/>
                <a:gd name="T5" fmla="*/ 0 h 390"/>
                <a:gd name="T6" fmla="*/ 0 w 1298"/>
                <a:gd name="T7" fmla="*/ 0 h 390"/>
                <a:gd name="T8" fmla="*/ 0 w 1298"/>
                <a:gd name="T9" fmla="*/ 0 h 390"/>
                <a:gd name="T10" fmla="*/ 0 w 1298"/>
                <a:gd name="T11" fmla="*/ 0 h 390"/>
                <a:gd name="T12" fmla="*/ 0 w 1298"/>
                <a:gd name="T13" fmla="*/ 0 h 390"/>
                <a:gd name="T14" fmla="*/ 0 w 1298"/>
                <a:gd name="T15" fmla="*/ 0 h 390"/>
                <a:gd name="T16" fmla="*/ 0 w 1298"/>
                <a:gd name="T17" fmla="*/ 0 h 390"/>
                <a:gd name="T18" fmla="*/ 0 w 1298"/>
                <a:gd name="T19" fmla="*/ 0 h 390"/>
                <a:gd name="T20" fmla="*/ 0 w 1298"/>
                <a:gd name="T21" fmla="*/ 0 h 390"/>
                <a:gd name="T22" fmla="*/ 0 w 1298"/>
                <a:gd name="T23" fmla="*/ 0 h 390"/>
                <a:gd name="T24" fmla="*/ 0 w 1298"/>
                <a:gd name="T25" fmla="*/ 0 h 390"/>
                <a:gd name="T26" fmla="*/ 0 w 1298"/>
                <a:gd name="T27" fmla="*/ 0 h 390"/>
                <a:gd name="T28" fmla="*/ 0 w 1298"/>
                <a:gd name="T29" fmla="*/ 0 h 390"/>
                <a:gd name="T30" fmla="*/ 0 w 1298"/>
                <a:gd name="T31" fmla="*/ 0 h 390"/>
                <a:gd name="T32" fmla="*/ 0 w 1298"/>
                <a:gd name="T33" fmla="*/ 0 h 390"/>
                <a:gd name="T34" fmla="*/ 0 w 1298"/>
                <a:gd name="T35" fmla="*/ 0 h 390"/>
                <a:gd name="T36" fmla="*/ 0 w 1298"/>
                <a:gd name="T37" fmla="*/ 0 h 390"/>
                <a:gd name="T38" fmla="*/ 0 w 1298"/>
                <a:gd name="T39" fmla="*/ 0 h 390"/>
                <a:gd name="T40" fmla="*/ 0 w 1298"/>
                <a:gd name="T41" fmla="*/ 0 h 390"/>
                <a:gd name="T42" fmla="*/ 0 w 1298"/>
                <a:gd name="T43" fmla="*/ 0 h 390"/>
                <a:gd name="T44" fmla="*/ 0 w 1298"/>
                <a:gd name="T45" fmla="*/ 0 h 390"/>
                <a:gd name="T46" fmla="*/ 0 w 1298"/>
                <a:gd name="T47" fmla="*/ 0 h 390"/>
                <a:gd name="T48" fmla="*/ 0 w 1298"/>
                <a:gd name="T49" fmla="*/ 0 h 390"/>
                <a:gd name="T50" fmla="*/ 0 w 1298"/>
                <a:gd name="T51" fmla="*/ 0 h 390"/>
                <a:gd name="T52" fmla="*/ 0 w 1298"/>
                <a:gd name="T53" fmla="*/ 0 h 390"/>
                <a:gd name="T54" fmla="*/ 0 w 1298"/>
                <a:gd name="T55" fmla="*/ 0 h 390"/>
                <a:gd name="T56" fmla="*/ 0 w 1298"/>
                <a:gd name="T57" fmla="*/ 0 h 390"/>
                <a:gd name="T58" fmla="*/ 0 w 1298"/>
                <a:gd name="T59" fmla="*/ 0 h 390"/>
                <a:gd name="T60" fmla="*/ 0 w 1298"/>
                <a:gd name="T61" fmla="*/ 0 h 390"/>
                <a:gd name="T62" fmla="*/ 0 w 1298"/>
                <a:gd name="T63" fmla="*/ 0 h 390"/>
                <a:gd name="T64" fmla="*/ 0 w 1298"/>
                <a:gd name="T65" fmla="*/ 0 h 390"/>
                <a:gd name="T66" fmla="*/ 0 w 1298"/>
                <a:gd name="T67" fmla="*/ 0 h 390"/>
                <a:gd name="T68" fmla="*/ 0 w 1298"/>
                <a:gd name="T69" fmla="*/ 0 h 390"/>
                <a:gd name="T70" fmla="*/ 0 w 1298"/>
                <a:gd name="T71" fmla="*/ 0 h 390"/>
                <a:gd name="T72" fmla="*/ 0 w 1298"/>
                <a:gd name="T73" fmla="*/ 0 h 390"/>
                <a:gd name="T74" fmla="*/ 0 w 1298"/>
                <a:gd name="T75" fmla="*/ 0 h 390"/>
                <a:gd name="T76" fmla="*/ 0 w 1298"/>
                <a:gd name="T77" fmla="*/ 0 h 390"/>
                <a:gd name="T78" fmla="*/ 0 w 1298"/>
                <a:gd name="T79" fmla="*/ 0 h 390"/>
                <a:gd name="T80" fmla="*/ 0 w 1298"/>
                <a:gd name="T81" fmla="*/ 0 h 390"/>
                <a:gd name="T82" fmla="*/ 0 w 1298"/>
                <a:gd name="T83" fmla="*/ 0 h 390"/>
                <a:gd name="T84" fmla="*/ 0 w 1298"/>
                <a:gd name="T85" fmla="*/ 0 h 390"/>
                <a:gd name="T86" fmla="*/ 0 w 1298"/>
                <a:gd name="T87" fmla="*/ 0 h 39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98"/>
                <a:gd name="T133" fmla="*/ 0 h 390"/>
                <a:gd name="T134" fmla="*/ 1298 w 1298"/>
                <a:gd name="T135" fmla="*/ 390 h 39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98" h="390">
                  <a:moveTo>
                    <a:pt x="354" y="44"/>
                  </a:moveTo>
                  <a:lnTo>
                    <a:pt x="330" y="55"/>
                  </a:lnTo>
                  <a:lnTo>
                    <a:pt x="306" y="77"/>
                  </a:lnTo>
                  <a:lnTo>
                    <a:pt x="270" y="89"/>
                  </a:lnTo>
                  <a:lnTo>
                    <a:pt x="247" y="110"/>
                  </a:lnTo>
                  <a:lnTo>
                    <a:pt x="223" y="121"/>
                  </a:lnTo>
                  <a:lnTo>
                    <a:pt x="200" y="133"/>
                  </a:lnTo>
                  <a:lnTo>
                    <a:pt x="165" y="133"/>
                  </a:lnTo>
                  <a:lnTo>
                    <a:pt x="153" y="133"/>
                  </a:lnTo>
                  <a:lnTo>
                    <a:pt x="141" y="110"/>
                  </a:lnTo>
                  <a:lnTo>
                    <a:pt x="129" y="110"/>
                  </a:lnTo>
                  <a:lnTo>
                    <a:pt x="118" y="121"/>
                  </a:lnTo>
                  <a:lnTo>
                    <a:pt x="94" y="144"/>
                  </a:lnTo>
                  <a:lnTo>
                    <a:pt x="82" y="155"/>
                  </a:lnTo>
                  <a:lnTo>
                    <a:pt x="71" y="166"/>
                  </a:lnTo>
                  <a:lnTo>
                    <a:pt x="47" y="166"/>
                  </a:lnTo>
                  <a:lnTo>
                    <a:pt x="24" y="166"/>
                  </a:lnTo>
                  <a:lnTo>
                    <a:pt x="12" y="178"/>
                  </a:lnTo>
                  <a:lnTo>
                    <a:pt x="0" y="200"/>
                  </a:lnTo>
                  <a:lnTo>
                    <a:pt x="0" y="233"/>
                  </a:lnTo>
                  <a:lnTo>
                    <a:pt x="0" y="255"/>
                  </a:lnTo>
                  <a:lnTo>
                    <a:pt x="12" y="278"/>
                  </a:lnTo>
                  <a:lnTo>
                    <a:pt x="24" y="311"/>
                  </a:lnTo>
                  <a:lnTo>
                    <a:pt x="35" y="333"/>
                  </a:lnTo>
                  <a:lnTo>
                    <a:pt x="47" y="356"/>
                  </a:lnTo>
                  <a:lnTo>
                    <a:pt x="59" y="378"/>
                  </a:lnTo>
                  <a:lnTo>
                    <a:pt x="71" y="389"/>
                  </a:lnTo>
                  <a:lnTo>
                    <a:pt x="94" y="378"/>
                  </a:lnTo>
                  <a:lnTo>
                    <a:pt x="94" y="356"/>
                  </a:lnTo>
                  <a:lnTo>
                    <a:pt x="94" y="333"/>
                  </a:lnTo>
                  <a:lnTo>
                    <a:pt x="94" y="322"/>
                  </a:lnTo>
                  <a:lnTo>
                    <a:pt x="94" y="299"/>
                  </a:lnTo>
                  <a:lnTo>
                    <a:pt x="106" y="278"/>
                  </a:lnTo>
                  <a:lnTo>
                    <a:pt x="106" y="267"/>
                  </a:lnTo>
                  <a:lnTo>
                    <a:pt x="94" y="244"/>
                  </a:lnTo>
                  <a:lnTo>
                    <a:pt x="94" y="222"/>
                  </a:lnTo>
                  <a:lnTo>
                    <a:pt x="94" y="210"/>
                  </a:lnTo>
                  <a:lnTo>
                    <a:pt x="118" y="210"/>
                  </a:lnTo>
                  <a:lnTo>
                    <a:pt x="129" y="210"/>
                  </a:lnTo>
                  <a:lnTo>
                    <a:pt x="129" y="222"/>
                  </a:lnTo>
                  <a:lnTo>
                    <a:pt x="153" y="233"/>
                  </a:lnTo>
                  <a:lnTo>
                    <a:pt x="165" y="244"/>
                  </a:lnTo>
                  <a:lnTo>
                    <a:pt x="176" y="255"/>
                  </a:lnTo>
                  <a:lnTo>
                    <a:pt x="212" y="267"/>
                  </a:lnTo>
                  <a:lnTo>
                    <a:pt x="223" y="255"/>
                  </a:lnTo>
                  <a:lnTo>
                    <a:pt x="247" y="255"/>
                  </a:lnTo>
                  <a:lnTo>
                    <a:pt x="259" y="267"/>
                  </a:lnTo>
                  <a:lnTo>
                    <a:pt x="294" y="289"/>
                  </a:lnTo>
                  <a:lnTo>
                    <a:pt x="317" y="311"/>
                  </a:lnTo>
                  <a:lnTo>
                    <a:pt x="365" y="322"/>
                  </a:lnTo>
                  <a:lnTo>
                    <a:pt x="412" y="322"/>
                  </a:lnTo>
                  <a:lnTo>
                    <a:pt x="459" y="322"/>
                  </a:lnTo>
                  <a:lnTo>
                    <a:pt x="471" y="299"/>
                  </a:lnTo>
                  <a:lnTo>
                    <a:pt x="483" y="289"/>
                  </a:lnTo>
                  <a:lnTo>
                    <a:pt x="506" y="289"/>
                  </a:lnTo>
                  <a:lnTo>
                    <a:pt x="518" y="289"/>
                  </a:lnTo>
                  <a:lnTo>
                    <a:pt x="530" y="299"/>
                  </a:lnTo>
                  <a:lnTo>
                    <a:pt x="530" y="311"/>
                  </a:lnTo>
                  <a:lnTo>
                    <a:pt x="542" y="311"/>
                  </a:lnTo>
                  <a:lnTo>
                    <a:pt x="554" y="289"/>
                  </a:lnTo>
                  <a:lnTo>
                    <a:pt x="565" y="267"/>
                  </a:lnTo>
                  <a:lnTo>
                    <a:pt x="601" y="244"/>
                  </a:lnTo>
                  <a:lnTo>
                    <a:pt x="636" y="233"/>
                  </a:lnTo>
                  <a:lnTo>
                    <a:pt x="660" y="222"/>
                  </a:lnTo>
                  <a:lnTo>
                    <a:pt x="672" y="210"/>
                  </a:lnTo>
                  <a:lnTo>
                    <a:pt x="696" y="210"/>
                  </a:lnTo>
                  <a:lnTo>
                    <a:pt x="719" y="222"/>
                  </a:lnTo>
                  <a:lnTo>
                    <a:pt x="731" y="244"/>
                  </a:lnTo>
                  <a:lnTo>
                    <a:pt x="754" y="255"/>
                  </a:lnTo>
                  <a:lnTo>
                    <a:pt x="778" y="255"/>
                  </a:lnTo>
                  <a:lnTo>
                    <a:pt x="801" y="267"/>
                  </a:lnTo>
                  <a:lnTo>
                    <a:pt x="813" y="289"/>
                  </a:lnTo>
                  <a:lnTo>
                    <a:pt x="837" y="311"/>
                  </a:lnTo>
                  <a:lnTo>
                    <a:pt x="860" y="322"/>
                  </a:lnTo>
                  <a:lnTo>
                    <a:pt x="895" y="344"/>
                  </a:lnTo>
                  <a:lnTo>
                    <a:pt x="919" y="344"/>
                  </a:lnTo>
                  <a:lnTo>
                    <a:pt x="966" y="344"/>
                  </a:lnTo>
                  <a:lnTo>
                    <a:pt x="1002" y="344"/>
                  </a:lnTo>
                  <a:lnTo>
                    <a:pt x="1014" y="333"/>
                  </a:lnTo>
                  <a:lnTo>
                    <a:pt x="1037" y="333"/>
                  </a:lnTo>
                  <a:lnTo>
                    <a:pt x="1061" y="333"/>
                  </a:lnTo>
                  <a:lnTo>
                    <a:pt x="1084" y="344"/>
                  </a:lnTo>
                  <a:lnTo>
                    <a:pt x="1108" y="344"/>
                  </a:lnTo>
                  <a:lnTo>
                    <a:pt x="1131" y="333"/>
                  </a:lnTo>
                  <a:lnTo>
                    <a:pt x="1155" y="322"/>
                  </a:lnTo>
                  <a:lnTo>
                    <a:pt x="1202" y="267"/>
                  </a:lnTo>
                  <a:lnTo>
                    <a:pt x="1214" y="233"/>
                  </a:lnTo>
                  <a:lnTo>
                    <a:pt x="1226" y="222"/>
                  </a:lnTo>
                  <a:lnTo>
                    <a:pt x="1249" y="210"/>
                  </a:lnTo>
                  <a:lnTo>
                    <a:pt x="1261" y="210"/>
                  </a:lnTo>
                  <a:lnTo>
                    <a:pt x="1297" y="200"/>
                  </a:lnTo>
                  <a:lnTo>
                    <a:pt x="1297" y="178"/>
                  </a:lnTo>
                  <a:lnTo>
                    <a:pt x="1297" y="155"/>
                  </a:lnTo>
                  <a:lnTo>
                    <a:pt x="1297" y="121"/>
                  </a:lnTo>
                  <a:lnTo>
                    <a:pt x="1284" y="110"/>
                  </a:lnTo>
                  <a:lnTo>
                    <a:pt x="1273" y="100"/>
                  </a:lnTo>
                  <a:lnTo>
                    <a:pt x="1249" y="100"/>
                  </a:lnTo>
                  <a:lnTo>
                    <a:pt x="1226" y="89"/>
                  </a:lnTo>
                  <a:lnTo>
                    <a:pt x="1214" y="89"/>
                  </a:lnTo>
                  <a:lnTo>
                    <a:pt x="1190" y="100"/>
                  </a:lnTo>
                  <a:lnTo>
                    <a:pt x="1179" y="100"/>
                  </a:lnTo>
                  <a:lnTo>
                    <a:pt x="1155" y="110"/>
                  </a:lnTo>
                  <a:lnTo>
                    <a:pt x="1131" y="110"/>
                  </a:lnTo>
                  <a:lnTo>
                    <a:pt x="1108" y="110"/>
                  </a:lnTo>
                  <a:lnTo>
                    <a:pt x="1096" y="100"/>
                  </a:lnTo>
                  <a:lnTo>
                    <a:pt x="1073" y="100"/>
                  </a:lnTo>
                  <a:lnTo>
                    <a:pt x="1049" y="89"/>
                  </a:lnTo>
                  <a:lnTo>
                    <a:pt x="1037" y="77"/>
                  </a:lnTo>
                  <a:lnTo>
                    <a:pt x="1014" y="77"/>
                  </a:lnTo>
                  <a:lnTo>
                    <a:pt x="1002" y="77"/>
                  </a:lnTo>
                  <a:lnTo>
                    <a:pt x="979" y="77"/>
                  </a:lnTo>
                  <a:lnTo>
                    <a:pt x="954" y="77"/>
                  </a:lnTo>
                  <a:lnTo>
                    <a:pt x="942" y="66"/>
                  </a:lnTo>
                  <a:lnTo>
                    <a:pt x="931" y="55"/>
                  </a:lnTo>
                  <a:lnTo>
                    <a:pt x="919" y="55"/>
                  </a:lnTo>
                  <a:lnTo>
                    <a:pt x="907" y="44"/>
                  </a:lnTo>
                  <a:lnTo>
                    <a:pt x="872" y="55"/>
                  </a:lnTo>
                  <a:lnTo>
                    <a:pt x="837" y="44"/>
                  </a:lnTo>
                  <a:lnTo>
                    <a:pt x="825" y="44"/>
                  </a:lnTo>
                  <a:lnTo>
                    <a:pt x="790" y="21"/>
                  </a:lnTo>
                  <a:lnTo>
                    <a:pt x="766" y="0"/>
                  </a:lnTo>
                  <a:lnTo>
                    <a:pt x="743" y="0"/>
                  </a:lnTo>
                  <a:lnTo>
                    <a:pt x="684" y="0"/>
                  </a:lnTo>
                  <a:lnTo>
                    <a:pt x="612" y="11"/>
                  </a:lnTo>
                  <a:lnTo>
                    <a:pt x="530" y="21"/>
                  </a:lnTo>
                  <a:lnTo>
                    <a:pt x="483" y="21"/>
                  </a:lnTo>
                  <a:lnTo>
                    <a:pt x="448" y="32"/>
                  </a:lnTo>
                  <a:lnTo>
                    <a:pt x="412" y="32"/>
                  </a:lnTo>
                  <a:lnTo>
                    <a:pt x="389" y="32"/>
                  </a:lnTo>
                  <a:lnTo>
                    <a:pt x="365" y="44"/>
                  </a:lnTo>
                  <a:lnTo>
                    <a:pt x="354" y="44"/>
                  </a:ln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1632" y="1939"/>
              <a:ext cx="52" cy="39"/>
            </a:xfrm>
            <a:prstGeom prst="ellipse">
              <a:avLst/>
            </a:prstGeom>
            <a:solidFill>
              <a:srgbClr val="F9A03F"/>
            </a:solidFill>
            <a:ln w="9360">
              <a:solidFill>
                <a:srgbClr val="25221E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9"/>
            <p:cNvSpPr>
              <a:spLocks noChangeArrowheads="1"/>
            </p:cNvSpPr>
            <p:nvPr/>
          </p:nvSpPr>
          <p:spPr bwMode="auto">
            <a:xfrm>
              <a:off x="1682" y="1640"/>
              <a:ext cx="121" cy="53"/>
            </a:xfrm>
            <a:custGeom>
              <a:avLst/>
              <a:gdLst>
                <a:gd name="T0" fmla="*/ 0 w 533"/>
                <a:gd name="T1" fmla="*/ 0 h 234"/>
                <a:gd name="T2" fmla="*/ 0 w 533"/>
                <a:gd name="T3" fmla="*/ 0 h 234"/>
                <a:gd name="T4" fmla="*/ 0 w 533"/>
                <a:gd name="T5" fmla="*/ 0 h 234"/>
                <a:gd name="T6" fmla="*/ 0 w 533"/>
                <a:gd name="T7" fmla="*/ 0 h 234"/>
                <a:gd name="T8" fmla="*/ 0 w 533"/>
                <a:gd name="T9" fmla="*/ 0 h 234"/>
                <a:gd name="T10" fmla="*/ 0 w 533"/>
                <a:gd name="T11" fmla="*/ 0 h 234"/>
                <a:gd name="T12" fmla="*/ 0 w 533"/>
                <a:gd name="T13" fmla="*/ 0 h 234"/>
                <a:gd name="T14" fmla="*/ 0 w 533"/>
                <a:gd name="T15" fmla="*/ 0 h 234"/>
                <a:gd name="T16" fmla="*/ 0 w 533"/>
                <a:gd name="T17" fmla="*/ 0 h 234"/>
                <a:gd name="T18" fmla="*/ 0 w 533"/>
                <a:gd name="T19" fmla="*/ 0 h 234"/>
                <a:gd name="T20" fmla="*/ 0 w 533"/>
                <a:gd name="T21" fmla="*/ 0 h 234"/>
                <a:gd name="T22" fmla="*/ 0 w 533"/>
                <a:gd name="T23" fmla="*/ 0 h 234"/>
                <a:gd name="T24" fmla="*/ 0 w 533"/>
                <a:gd name="T25" fmla="*/ 0 h 234"/>
                <a:gd name="T26" fmla="*/ 0 w 533"/>
                <a:gd name="T27" fmla="*/ 0 h 234"/>
                <a:gd name="T28" fmla="*/ 0 w 533"/>
                <a:gd name="T29" fmla="*/ 0 h 234"/>
                <a:gd name="T30" fmla="*/ 0 w 533"/>
                <a:gd name="T31" fmla="*/ 0 h 234"/>
                <a:gd name="T32" fmla="*/ 0 w 533"/>
                <a:gd name="T33" fmla="*/ 0 h 234"/>
                <a:gd name="T34" fmla="*/ 0 w 533"/>
                <a:gd name="T35" fmla="*/ 0 h 234"/>
                <a:gd name="T36" fmla="*/ 0 w 533"/>
                <a:gd name="T37" fmla="*/ 0 h 234"/>
                <a:gd name="T38" fmla="*/ 0 w 533"/>
                <a:gd name="T39" fmla="*/ 0 h 234"/>
                <a:gd name="T40" fmla="*/ 0 w 533"/>
                <a:gd name="T41" fmla="*/ 0 h 234"/>
                <a:gd name="T42" fmla="*/ 0 w 533"/>
                <a:gd name="T43" fmla="*/ 0 h 234"/>
                <a:gd name="T44" fmla="*/ 0 w 533"/>
                <a:gd name="T45" fmla="*/ 0 h 234"/>
                <a:gd name="T46" fmla="*/ 0 w 533"/>
                <a:gd name="T47" fmla="*/ 0 h 234"/>
                <a:gd name="T48" fmla="*/ 0 w 533"/>
                <a:gd name="T49" fmla="*/ 0 h 234"/>
                <a:gd name="T50" fmla="*/ 0 w 533"/>
                <a:gd name="T51" fmla="*/ 0 h 234"/>
                <a:gd name="T52" fmla="*/ 0 w 533"/>
                <a:gd name="T53" fmla="*/ 0 h 234"/>
                <a:gd name="T54" fmla="*/ 0 w 533"/>
                <a:gd name="T55" fmla="*/ 0 h 234"/>
                <a:gd name="T56" fmla="*/ 0 w 533"/>
                <a:gd name="T57" fmla="*/ 0 h 234"/>
                <a:gd name="T58" fmla="*/ 0 w 533"/>
                <a:gd name="T59" fmla="*/ 0 h 234"/>
                <a:gd name="T60" fmla="*/ 0 w 533"/>
                <a:gd name="T61" fmla="*/ 0 h 234"/>
                <a:gd name="T62" fmla="*/ 0 w 533"/>
                <a:gd name="T63" fmla="*/ 0 h 234"/>
                <a:gd name="T64" fmla="*/ 0 w 533"/>
                <a:gd name="T65" fmla="*/ 0 h 234"/>
                <a:gd name="T66" fmla="*/ 0 w 533"/>
                <a:gd name="T67" fmla="*/ 0 h 234"/>
                <a:gd name="T68" fmla="*/ 0 w 533"/>
                <a:gd name="T69" fmla="*/ 0 h 234"/>
                <a:gd name="T70" fmla="*/ 0 w 533"/>
                <a:gd name="T71" fmla="*/ 0 h 234"/>
                <a:gd name="T72" fmla="*/ 0 w 533"/>
                <a:gd name="T73" fmla="*/ 0 h 234"/>
                <a:gd name="T74" fmla="*/ 0 w 533"/>
                <a:gd name="T75" fmla="*/ 0 h 234"/>
                <a:gd name="T76" fmla="*/ 0 w 533"/>
                <a:gd name="T77" fmla="*/ 0 h 234"/>
                <a:gd name="T78" fmla="*/ 0 w 533"/>
                <a:gd name="T79" fmla="*/ 0 h 234"/>
                <a:gd name="T80" fmla="*/ 0 w 533"/>
                <a:gd name="T81" fmla="*/ 0 h 234"/>
                <a:gd name="T82" fmla="*/ 0 w 533"/>
                <a:gd name="T83" fmla="*/ 0 h 234"/>
                <a:gd name="T84" fmla="*/ 0 w 533"/>
                <a:gd name="T85" fmla="*/ 0 h 234"/>
                <a:gd name="T86" fmla="*/ 0 w 533"/>
                <a:gd name="T87" fmla="*/ 0 h 234"/>
                <a:gd name="T88" fmla="*/ 0 w 533"/>
                <a:gd name="T89" fmla="*/ 0 h 234"/>
                <a:gd name="T90" fmla="*/ 0 w 533"/>
                <a:gd name="T91" fmla="*/ 0 h 2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33"/>
                <a:gd name="T139" fmla="*/ 0 h 234"/>
                <a:gd name="T140" fmla="*/ 533 w 533"/>
                <a:gd name="T141" fmla="*/ 234 h 2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33" h="234">
                  <a:moveTo>
                    <a:pt x="53" y="96"/>
                  </a:moveTo>
                  <a:lnTo>
                    <a:pt x="35" y="96"/>
                  </a:lnTo>
                  <a:lnTo>
                    <a:pt x="17" y="78"/>
                  </a:lnTo>
                  <a:lnTo>
                    <a:pt x="17" y="58"/>
                  </a:lnTo>
                  <a:lnTo>
                    <a:pt x="0" y="39"/>
                  </a:lnTo>
                  <a:lnTo>
                    <a:pt x="17" y="19"/>
                  </a:lnTo>
                  <a:lnTo>
                    <a:pt x="53" y="19"/>
                  </a:lnTo>
                  <a:lnTo>
                    <a:pt x="88" y="0"/>
                  </a:lnTo>
                  <a:lnTo>
                    <a:pt x="141" y="0"/>
                  </a:lnTo>
                  <a:lnTo>
                    <a:pt x="177" y="0"/>
                  </a:lnTo>
                  <a:lnTo>
                    <a:pt x="195" y="0"/>
                  </a:lnTo>
                  <a:lnTo>
                    <a:pt x="212" y="0"/>
                  </a:lnTo>
                  <a:lnTo>
                    <a:pt x="212" y="19"/>
                  </a:lnTo>
                  <a:lnTo>
                    <a:pt x="212" y="39"/>
                  </a:lnTo>
                  <a:cubicBezTo>
                    <a:pt x="212" y="39"/>
                    <a:pt x="195" y="58"/>
                    <a:pt x="195" y="78"/>
                  </a:cubicBezTo>
                  <a:cubicBezTo>
                    <a:pt x="195" y="78"/>
                    <a:pt x="195" y="96"/>
                    <a:pt x="195" y="96"/>
                  </a:cubicBezTo>
                  <a:lnTo>
                    <a:pt x="230" y="116"/>
                  </a:lnTo>
                  <a:lnTo>
                    <a:pt x="265" y="116"/>
                  </a:lnTo>
                  <a:lnTo>
                    <a:pt x="318" y="136"/>
                  </a:lnTo>
                  <a:lnTo>
                    <a:pt x="354" y="136"/>
                  </a:lnTo>
                  <a:lnTo>
                    <a:pt x="407" y="136"/>
                  </a:lnTo>
                  <a:lnTo>
                    <a:pt x="460" y="136"/>
                  </a:lnTo>
                  <a:lnTo>
                    <a:pt x="495" y="155"/>
                  </a:lnTo>
                  <a:lnTo>
                    <a:pt x="532" y="193"/>
                  </a:lnTo>
                  <a:lnTo>
                    <a:pt x="532" y="213"/>
                  </a:lnTo>
                  <a:lnTo>
                    <a:pt x="532" y="233"/>
                  </a:lnTo>
                  <a:lnTo>
                    <a:pt x="495" y="233"/>
                  </a:lnTo>
                  <a:lnTo>
                    <a:pt x="460" y="233"/>
                  </a:lnTo>
                  <a:lnTo>
                    <a:pt x="390" y="233"/>
                  </a:lnTo>
                  <a:lnTo>
                    <a:pt x="318" y="233"/>
                  </a:lnTo>
                  <a:lnTo>
                    <a:pt x="248" y="213"/>
                  </a:lnTo>
                  <a:lnTo>
                    <a:pt x="212" y="213"/>
                  </a:lnTo>
                  <a:lnTo>
                    <a:pt x="195" y="213"/>
                  </a:lnTo>
                  <a:lnTo>
                    <a:pt x="158" y="193"/>
                  </a:lnTo>
                  <a:lnTo>
                    <a:pt x="123" y="193"/>
                  </a:lnTo>
                  <a:lnTo>
                    <a:pt x="105" y="193"/>
                  </a:lnTo>
                  <a:lnTo>
                    <a:pt x="88" y="193"/>
                  </a:lnTo>
                  <a:lnTo>
                    <a:pt x="88" y="174"/>
                  </a:lnTo>
                  <a:lnTo>
                    <a:pt x="105" y="155"/>
                  </a:lnTo>
                  <a:lnTo>
                    <a:pt x="105" y="136"/>
                  </a:lnTo>
                  <a:lnTo>
                    <a:pt x="105" y="116"/>
                  </a:lnTo>
                  <a:lnTo>
                    <a:pt x="105" y="96"/>
                  </a:lnTo>
                  <a:lnTo>
                    <a:pt x="88" y="96"/>
                  </a:lnTo>
                  <a:lnTo>
                    <a:pt x="53" y="96"/>
                  </a:ln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26" name="Group 10"/>
            <p:cNvGrpSpPr>
              <a:grpSpLocks/>
            </p:cNvGrpSpPr>
            <p:nvPr/>
          </p:nvGrpSpPr>
          <p:grpSpPr bwMode="auto">
            <a:xfrm>
              <a:off x="1521" y="1481"/>
              <a:ext cx="136" cy="107"/>
              <a:chOff x="1521" y="1481"/>
              <a:chExt cx="136" cy="107"/>
            </a:xfrm>
          </p:grpSpPr>
          <p:sp>
            <p:nvSpPr>
              <p:cNvPr id="36" name="Freeform 11"/>
              <p:cNvSpPr>
                <a:spLocks noChangeArrowheads="1"/>
              </p:cNvSpPr>
              <p:nvPr/>
            </p:nvSpPr>
            <p:spPr bwMode="auto">
              <a:xfrm>
                <a:off x="1521" y="1481"/>
                <a:ext cx="82" cy="79"/>
              </a:xfrm>
              <a:custGeom>
                <a:avLst/>
                <a:gdLst>
                  <a:gd name="T0" fmla="*/ 0 w 364"/>
                  <a:gd name="T1" fmla="*/ 0 h 354"/>
                  <a:gd name="T2" fmla="*/ 0 w 364"/>
                  <a:gd name="T3" fmla="*/ 0 h 354"/>
                  <a:gd name="T4" fmla="*/ 0 w 364"/>
                  <a:gd name="T5" fmla="*/ 0 h 354"/>
                  <a:gd name="T6" fmla="*/ 0 w 364"/>
                  <a:gd name="T7" fmla="*/ 0 h 354"/>
                  <a:gd name="T8" fmla="*/ 0 w 364"/>
                  <a:gd name="T9" fmla="*/ 0 h 354"/>
                  <a:gd name="T10" fmla="*/ 0 w 364"/>
                  <a:gd name="T11" fmla="*/ 0 h 354"/>
                  <a:gd name="T12" fmla="*/ 0 w 364"/>
                  <a:gd name="T13" fmla="*/ 0 h 354"/>
                  <a:gd name="T14" fmla="*/ 0 w 364"/>
                  <a:gd name="T15" fmla="*/ 0 h 354"/>
                  <a:gd name="T16" fmla="*/ 0 w 364"/>
                  <a:gd name="T17" fmla="*/ 0 h 354"/>
                  <a:gd name="T18" fmla="*/ 0 w 364"/>
                  <a:gd name="T19" fmla="*/ 0 h 354"/>
                  <a:gd name="T20" fmla="*/ 0 w 364"/>
                  <a:gd name="T21" fmla="*/ 0 h 354"/>
                  <a:gd name="T22" fmla="*/ 0 w 364"/>
                  <a:gd name="T23" fmla="*/ 0 h 354"/>
                  <a:gd name="T24" fmla="*/ 0 w 364"/>
                  <a:gd name="T25" fmla="*/ 0 h 354"/>
                  <a:gd name="T26" fmla="*/ 0 w 364"/>
                  <a:gd name="T27" fmla="*/ 0 h 354"/>
                  <a:gd name="T28" fmla="*/ 0 w 364"/>
                  <a:gd name="T29" fmla="*/ 0 h 354"/>
                  <a:gd name="T30" fmla="*/ 0 w 364"/>
                  <a:gd name="T31" fmla="*/ 0 h 354"/>
                  <a:gd name="T32" fmla="*/ 0 w 364"/>
                  <a:gd name="T33" fmla="*/ 0 h 354"/>
                  <a:gd name="T34" fmla="*/ 0 w 364"/>
                  <a:gd name="T35" fmla="*/ 0 h 354"/>
                  <a:gd name="T36" fmla="*/ 0 w 364"/>
                  <a:gd name="T37" fmla="*/ 0 h 354"/>
                  <a:gd name="T38" fmla="*/ 0 w 364"/>
                  <a:gd name="T39" fmla="*/ 0 h 354"/>
                  <a:gd name="T40" fmla="*/ 0 w 364"/>
                  <a:gd name="T41" fmla="*/ 0 h 354"/>
                  <a:gd name="T42" fmla="*/ 0 w 364"/>
                  <a:gd name="T43" fmla="*/ 0 h 354"/>
                  <a:gd name="T44" fmla="*/ 0 w 364"/>
                  <a:gd name="T45" fmla="*/ 0 h 354"/>
                  <a:gd name="T46" fmla="*/ 0 w 364"/>
                  <a:gd name="T47" fmla="*/ 0 h 354"/>
                  <a:gd name="T48" fmla="*/ 0 w 364"/>
                  <a:gd name="T49" fmla="*/ 0 h 354"/>
                  <a:gd name="T50" fmla="*/ 0 w 364"/>
                  <a:gd name="T51" fmla="*/ 0 h 354"/>
                  <a:gd name="T52" fmla="*/ 0 w 364"/>
                  <a:gd name="T53" fmla="*/ 0 h 354"/>
                  <a:gd name="T54" fmla="*/ 0 w 364"/>
                  <a:gd name="T55" fmla="*/ 0 h 354"/>
                  <a:gd name="T56" fmla="*/ 0 w 364"/>
                  <a:gd name="T57" fmla="*/ 0 h 354"/>
                  <a:gd name="T58" fmla="*/ 0 w 364"/>
                  <a:gd name="T59" fmla="*/ 0 h 354"/>
                  <a:gd name="T60" fmla="*/ 0 w 364"/>
                  <a:gd name="T61" fmla="*/ 0 h 35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64"/>
                  <a:gd name="T94" fmla="*/ 0 h 354"/>
                  <a:gd name="T95" fmla="*/ 364 w 364"/>
                  <a:gd name="T96" fmla="*/ 354 h 35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64" h="354">
                    <a:moveTo>
                      <a:pt x="272" y="39"/>
                    </a:moveTo>
                    <a:lnTo>
                      <a:pt x="217" y="78"/>
                    </a:lnTo>
                    <a:lnTo>
                      <a:pt x="182" y="118"/>
                    </a:lnTo>
                    <a:lnTo>
                      <a:pt x="145" y="138"/>
                    </a:lnTo>
                    <a:lnTo>
                      <a:pt x="108" y="177"/>
                    </a:lnTo>
                    <a:lnTo>
                      <a:pt x="73" y="216"/>
                    </a:lnTo>
                    <a:lnTo>
                      <a:pt x="37" y="255"/>
                    </a:lnTo>
                    <a:lnTo>
                      <a:pt x="18" y="274"/>
                    </a:lnTo>
                    <a:lnTo>
                      <a:pt x="0" y="295"/>
                    </a:lnTo>
                    <a:lnTo>
                      <a:pt x="0" y="314"/>
                    </a:lnTo>
                    <a:lnTo>
                      <a:pt x="0" y="333"/>
                    </a:lnTo>
                    <a:lnTo>
                      <a:pt x="0" y="353"/>
                    </a:lnTo>
                    <a:lnTo>
                      <a:pt x="18" y="353"/>
                    </a:lnTo>
                    <a:lnTo>
                      <a:pt x="37" y="353"/>
                    </a:lnTo>
                    <a:lnTo>
                      <a:pt x="54" y="353"/>
                    </a:lnTo>
                    <a:lnTo>
                      <a:pt x="108" y="333"/>
                    </a:lnTo>
                    <a:lnTo>
                      <a:pt x="163" y="314"/>
                    </a:lnTo>
                    <a:lnTo>
                      <a:pt x="182" y="295"/>
                    </a:lnTo>
                    <a:lnTo>
                      <a:pt x="236" y="255"/>
                    </a:lnTo>
                    <a:lnTo>
                      <a:pt x="272" y="216"/>
                    </a:lnTo>
                    <a:lnTo>
                      <a:pt x="309" y="196"/>
                    </a:lnTo>
                    <a:lnTo>
                      <a:pt x="327" y="156"/>
                    </a:lnTo>
                    <a:lnTo>
                      <a:pt x="344" y="98"/>
                    </a:lnTo>
                    <a:lnTo>
                      <a:pt x="363" y="59"/>
                    </a:lnTo>
                    <a:lnTo>
                      <a:pt x="363" y="20"/>
                    </a:lnTo>
                    <a:lnTo>
                      <a:pt x="344" y="0"/>
                    </a:lnTo>
                    <a:lnTo>
                      <a:pt x="327" y="0"/>
                    </a:lnTo>
                    <a:lnTo>
                      <a:pt x="309" y="0"/>
                    </a:lnTo>
                    <a:lnTo>
                      <a:pt x="290" y="20"/>
                    </a:lnTo>
                    <a:lnTo>
                      <a:pt x="272" y="39"/>
                    </a:lnTo>
                  </a:path>
                </a:pathLst>
              </a:custGeom>
              <a:solidFill>
                <a:srgbClr val="F9A03F"/>
              </a:solidFill>
              <a:ln w="9360">
                <a:solidFill>
                  <a:srgbClr val="25221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12"/>
              <p:cNvSpPr>
                <a:spLocks noChangeArrowheads="1"/>
              </p:cNvSpPr>
              <p:nvPr/>
            </p:nvSpPr>
            <p:spPr bwMode="auto">
              <a:xfrm>
                <a:off x="1600" y="1540"/>
                <a:ext cx="57" cy="48"/>
              </a:xfrm>
              <a:custGeom>
                <a:avLst/>
                <a:gdLst>
                  <a:gd name="T0" fmla="*/ 0 w 256"/>
                  <a:gd name="T1" fmla="*/ 0 h 218"/>
                  <a:gd name="T2" fmla="*/ 0 w 256"/>
                  <a:gd name="T3" fmla="*/ 0 h 218"/>
                  <a:gd name="T4" fmla="*/ 0 w 256"/>
                  <a:gd name="T5" fmla="*/ 0 h 218"/>
                  <a:gd name="T6" fmla="*/ 0 w 256"/>
                  <a:gd name="T7" fmla="*/ 0 h 218"/>
                  <a:gd name="T8" fmla="*/ 0 w 256"/>
                  <a:gd name="T9" fmla="*/ 0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6"/>
                  <a:gd name="T16" fmla="*/ 0 h 218"/>
                  <a:gd name="T17" fmla="*/ 256 w 256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6" h="218">
                    <a:moveTo>
                      <a:pt x="90" y="78"/>
                    </a:moveTo>
                    <a:cubicBezTo>
                      <a:pt x="145" y="39"/>
                      <a:pt x="218" y="0"/>
                      <a:pt x="236" y="20"/>
                    </a:cubicBezTo>
                    <a:cubicBezTo>
                      <a:pt x="255" y="39"/>
                      <a:pt x="218" y="78"/>
                      <a:pt x="164" y="138"/>
                    </a:cubicBezTo>
                    <a:cubicBezTo>
                      <a:pt x="90" y="196"/>
                      <a:pt x="36" y="217"/>
                      <a:pt x="18" y="196"/>
                    </a:cubicBezTo>
                    <a:cubicBezTo>
                      <a:pt x="0" y="196"/>
                      <a:pt x="18" y="138"/>
                      <a:pt x="90" y="78"/>
                    </a:cubicBezTo>
                  </a:path>
                </a:pathLst>
              </a:custGeom>
              <a:solidFill>
                <a:srgbClr val="F9A03F"/>
              </a:solidFill>
              <a:ln w="9360">
                <a:solidFill>
                  <a:srgbClr val="25221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pic>
            <p:nvPicPr>
              <p:cNvPr id="38" name="Picture 1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2" y="1518"/>
                <a:ext cx="53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</p:grpSp>
        <p:sp>
          <p:nvSpPr>
            <p:cNvPr id="27" name="Freeform 14"/>
            <p:cNvSpPr>
              <a:spLocks noChangeArrowheads="1"/>
            </p:cNvSpPr>
            <p:nvPr/>
          </p:nvSpPr>
          <p:spPr bwMode="auto">
            <a:xfrm>
              <a:off x="1823" y="1855"/>
              <a:ext cx="49" cy="70"/>
            </a:xfrm>
            <a:custGeom>
              <a:avLst/>
              <a:gdLst>
                <a:gd name="T0" fmla="*/ 0 w 217"/>
                <a:gd name="T1" fmla="*/ 0 h 308"/>
                <a:gd name="T2" fmla="*/ 0 w 217"/>
                <a:gd name="T3" fmla="*/ 0 h 308"/>
                <a:gd name="T4" fmla="*/ 0 w 217"/>
                <a:gd name="T5" fmla="*/ 0 h 308"/>
                <a:gd name="T6" fmla="*/ 0 w 217"/>
                <a:gd name="T7" fmla="*/ 0 h 308"/>
                <a:gd name="T8" fmla="*/ 0 w 217"/>
                <a:gd name="T9" fmla="*/ 0 h 308"/>
                <a:gd name="T10" fmla="*/ 0 w 217"/>
                <a:gd name="T11" fmla="*/ 0 h 308"/>
                <a:gd name="T12" fmla="*/ 0 w 217"/>
                <a:gd name="T13" fmla="*/ 0 h 308"/>
                <a:gd name="T14" fmla="*/ 0 w 217"/>
                <a:gd name="T15" fmla="*/ 0 h 308"/>
                <a:gd name="T16" fmla="*/ 0 w 217"/>
                <a:gd name="T17" fmla="*/ 0 h 308"/>
                <a:gd name="T18" fmla="*/ 0 w 217"/>
                <a:gd name="T19" fmla="*/ 0 h 308"/>
                <a:gd name="T20" fmla="*/ 0 w 217"/>
                <a:gd name="T21" fmla="*/ 0 h 308"/>
                <a:gd name="T22" fmla="*/ 0 w 217"/>
                <a:gd name="T23" fmla="*/ 0 h 308"/>
                <a:gd name="T24" fmla="*/ 0 w 217"/>
                <a:gd name="T25" fmla="*/ 0 h 308"/>
                <a:gd name="T26" fmla="*/ 0 w 217"/>
                <a:gd name="T27" fmla="*/ 0 h 308"/>
                <a:gd name="T28" fmla="*/ 0 w 217"/>
                <a:gd name="T29" fmla="*/ 0 h 308"/>
                <a:gd name="T30" fmla="*/ 0 w 217"/>
                <a:gd name="T31" fmla="*/ 0 h 308"/>
                <a:gd name="T32" fmla="*/ 0 w 217"/>
                <a:gd name="T33" fmla="*/ 0 h 308"/>
                <a:gd name="T34" fmla="*/ 0 w 217"/>
                <a:gd name="T35" fmla="*/ 0 h 308"/>
                <a:gd name="T36" fmla="*/ 0 w 217"/>
                <a:gd name="T37" fmla="*/ 0 h 308"/>
                <a:gd name="T38" fmla="*/ 0 w 217"/>
                <a:gd name="T39" fmla="*/ 0 h 308"/>
                <a:gd name="T40" fmla="*/ 0 w 217"/>
                <a:gd name="T41" fmla="*/ 0 h 308"/>
                <a:gd name="T42" fmla="*/ 0 w 217"/>
                <a:gd name="T43" fmla="*/ 0 h 308"/>
                <a:gd name="T44" fmla="*/ 0 w 217"/>
                <a:gd name="T45" fmla="*/ 0 h 308"/>
                <a:gd name="T46" fmla="*/ 0 w 217"/>
                <a:gd name="T47" fmla="*/ 0 h 308"/>
                <a:gd name="T48" fmla="*/ 0 w 217"/>
                <a:gd name="T49" fmla="*/ 0 h 308"/>
                <a:gd name="T50" fmla="*/ 0 w 217"/>
                <a:gd name="T51" fmla="*/ 0 h 308"/>
                <a:gd name="T52" fmla="*/ 0 w 217"/>
                <a:gd name="T53" fmla="*/ 0 h 308"/>
                <a:gd name="T54" fmla="*/ 0 w 217"/>
                <a:gd name="T55" fmla="*/ 0 h 308"/>
                <a:gd name="T56" fmla="*/ 0 w 217"/>
                <a:gd name="T57" fmla="*/ 0 h 308"/>
                <a:gd name="T58" fmla="*/ 0 w 217"/>
                <a:gd name="T59" fmla="*/ 0 h 3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17"/>
                <a:gd name="T91" fmla="*/ 0 h 308"/>
                <a:gd name="T92" fmla="*/ 217 w 217"/>
                <a:gd name="T93" fmla="*/ 308 h 3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17" h="308">
                  <a:moveTo>
                    <a:pt x="161" y="76"/>
                  </a:moveTo>
                  <a:lnTo>
                    <a:pt x="161" y="57"/>
                  </a:lnTo>
                  <a:lnTo>
                    <a:pt x="161" y="38"/>
                  </a:lnTo>
                  <a:lnTo>
                    <a:pt x="144" y="19"/>
                  </a:lnTo>
                  <a:lnTo>
                    <a:pt x="107" y="0"/>
                  </a:lnTo>
                  <a:lnTo>
                    <a:pt x="90" y="19"/>
                  </a:lnTo>
                  <a:lnTo>
                    <a:pt x="71" y="38"/>
                  </a:lnTo>
                  <a:lnTo>
                    <a:pt x="54" y="57"/>
                  </a:lnTo>
                  <a:lnTo>
                    <a:pt x="35" y="95"/>
                  </a:lnTo>
                  <a:lnTo>
                    <a:pt x="0" y="134"/>
                  </a:lnTo>
                  <a:lnTo>
                    <a:pt x="0" y="153"/>
                  </a:lnTo>
                  <a:lnTo>
                    <a:pt x="0" y="191"/>
                  </a:lnTo>
                  <a:lnTo>
                    <a:pt x="0" y="248"/>
                  </a:lnTo>
                  <a:lnTo>
                    <a:pt x="0" y="287"/>
                  </a:lnTo>
                  <a:lnTo>
                    <a:pt x="17" y="287"/>
                  </a:lnTo>
                  <a:lnTo>
                    <a:pt x="35" y="307"/>
                  </a:lnTo>
                  <a:cubicBezTo>
                    <a:pt x="35" y="307"/>
                    <a:pt x="54" y="307"/>
                    <a:pt x="71" y="307"/>
                  </a:cubicBezTo>
                  <a:cubicBezTo>
                    <a:pt x="71" y="307"/>
                    <a:pt x="90" y="287"/>
                    <a:pt x="90" y="287"/>
                  </a:cubicBezTo>
                  <a:lnTo>
                    <a:pt x="125" y="268"/>
                  </a:lnTo>
                  <a:lnTo>
                    <a:pt x="180" y="230"/>
                  </a:lnTo>
                  <a:lnTo>
                    <a:pt x="198" y="191"/>
                  </a:lnTo>
                  <a:lnTo>
                    <a:pt x="216" y="172"/>
                  </a:lnTo>
                  <a:lnTo>
                    <a:pt x="216" y="134"/>
                  </a:lnTo>
                  <a:lnTo>
                    <a:pt x="216" y="115"/>
                  </a:lnTo>
                  <a:lnTo>
                    <a:pt x="216" y="95"/>
                  </a:lnTo>
                  <a:lnTo>
                    <a:pt x="198" y="95"/>
                  </a:lnTo>
                  <a:lnTo>
                    <a:pt x="180" y="95"/>
                  </a:lnTo>
                  <a:lnTo>
                    <a:pt x="161" y="95"/>
                  </a:lnTo>
                  <a:lnTo>
                    <a:pt x="161" y="76"/>
                  </a:ln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5"/>
            <p:cNvSpPr>
              <a:spLocks noChangeArrowheads="1"/>
            </p:cNvSpPr>
            <p:nvPr/>
          </p:nvSpPr>
          <p:spPr bwMode="auto">
            <a:xfrm>
              <a:off x="1641" y="1840"/>
              <a:ext cx="72" cy="80"/>
            </a:xfrm>
            <a:custGeom>
              <a:avLst/>
              <a:gdLst>
                <a:gd name="T0" fmla="*/ 0 w 318"/>
                <a:gd name="T1" fmla="*/ 0 h 351"/>
                <a:gd name="T2" fmla="*/ 0 w 318"/>
                <a:gd name="T3" fmla="*/ 0 h 351"/>
                <a:gd name="T4" fmla="*/ 0 w 318"/>
                <a:gd name="T5" fmla="*/ 0 h 351"/>
                <a:gd name="T6" fmla="*/ 0 w 318"/>
                <a:gd name="T7" fmla="*/ 0 h 351"/>
                <a:gd name="T8" fmla="*/ 0 w 318"/>
                <a:gd name="T9" fmla="*/ 0 h 3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8"/>
                <a:gd name="T16" fmla="*/ 0 h 351"/>
                <a:gd name="T17" fmla="*/ 318 w 318"/>
                <a:gd name="T18" fmla="*/ 351 h 3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8" h="351">
                  <a:moveTo>
                    <a:pt x="90" y="58"/>
                  </a:moveTo>
                  <a:cubicBezTo>
                    <a:pt x="158" y="0"/>
                    <a:pt x="248" y="0"/>
                    <a:pt x="271" y="58"/>
                  </a:cubicBezTo>
                  <a:cubicBezTo>
                    <a:pt x="317" y="145"/>
                    <a:pt x="271" y="233"/>
                    <a:pt x="203" y="292"/>
                  </a:cubicBezTo>
                  <a:cubicBezTo>
                    <a:pt x="136" y="350"/>
                    <a:pt x="68" y="350"/>
                    <a:pt x="23" y="262"/>
                  </a:cubicBezTo>
                  <a:cubicBezTo>
                    <a:pt x="0" y="204"/>
                    <a:pt x="23" y="117"/>
                    <a:pt x="90" y="58"/>
                  </a:cubicBez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6"/>
            <p:cNvSpPr>
              <a:spLocks noChangeArrowheads="1"/>
            </p:cNvSpPr>
            <p:nvPr/>
          </p:nvSpPr>
          <p:spPr bwMode="auto">
            <a:xfrm>
              <a:off x="1712" y="1948"/>
              <a:ext cx="63" cy="80"/>
            </a:xfrm>
            <a:custGeom>
              <a:avLst/>
              <a:gdLst>
                <a:gd name="T0" fmla="*/ 0 w 278"/>
                <a:gd name="T1" fmla="*/ 0 h 351"/>
                <a:gd name="T2" fmla="*/ 0 w 278"/>
                <a:gd name="T3" fmla="*/ 0 h 351"/>
                <a:gd name="T4" fmla="*/ 0 w 278"/>
                <a:gd name="T5" fmla="*/ 0 h 351"/>
                <a:gd name="T6" fmla="*/ 0 w 278"/>
                <a:gd name="T7" fmla="*/ 0 h 351"/>
                <a:gd name="T8" fmla="*/ 0 w 278"/>
                <a:gd name="T9" fmla="*/ 0 h 351"/>
                <a:gd name="T10" fmla="*/ 0 w 278"/>
                <a:gd name="T11" fmla="*/ 0 h 351"/>
                <a:gd name="T12" fmla="*/ 0 w 278"/>
                <a:gd name="T13" fmla="*/ 0 h 351"/>
                <a:gd name="T14" fmla="*/ 0 w 278"/>
                <a:gd name="T15" fmla="*/ 0 h 351"/>
                <a:gd name="T16" fmla="*/ 0 w 278"/>
                <a:gd name="T17" fmla="*/ 0 h 351"/>
                <a:gd name="T18" fmla="*/ 0 w 278"/>
                <a:gd name="T19" fmla="*/ 0 h 351"/>
                <a:gd name="T20" fmla="*/ 0 w 278"/>
                <a:gd name="T21" fmla="*/ 0 h 351"/>
                <a:gd name="T22" fmla="*/ 0 w 278"/>
                <a:gd name="T23" fmla="*/ 0 h 351"/>
                <a:gd name="T24" fmla="*/ 0 w 278"/>
                <a:gd name="T25" fmla="*/ 0 h 351"/>
                <a:gd name="T26" fmla="*/ 0 w 278"/>
                <a:gd name="T27" fmla="*/ 0 h 351"/>
                <a:gd name="T28" fmla="*/ 0 w 278"/>
                <a:gd name="T29" fmla="*/ 0 h 351"/>
                <a:gd name="T30" fmla="*/ 0 w 278"/>
                <a:gd name="T31" fmla="*/ 0 h 351"/>
                <a:gd name="T32" fmla="*/ 0 w 278"/>
                <a:gd name="T33" fmla="*/ 0 h 351"/>
                <a:gd name="T34" fmla="*/ 0 w 278"/>
                <a:gd name="T35" fmla="*/ 0 h 351"/>
                <a:gd name="T36" fmla="*/ 0 w 278"/>
                <a:gd name="T37" fmla="*/ 0 h 351"/>
                <a:gd name="T38" fmla="*/ 0 w 278"/>
                <a:gd name="T39" fmla="*/ 0 h 351"/>
                <a:gd name="T40" fmla="*/ 0 w 278"/>
                <a:gd name="T41" fmla="*/ 0 h 351"/>
                <a:gd name="T42" fmla="*/ 0 w 278"/>
                <a:gd name="T43" fmla="*/ 0 h 351"/>
                <a:gd name="T44" fmla="*/ 0 w 278"/>
                <a:gd name="T45" fmla="*/ 0 h 351"/>
                <a:gd name="T46" fmla="*/ 0 w 278"/>
                <a:gd name="T47" fmla="*/ 0 h 351"/>
                <a:gd name="T48" fmla="*/ 0 w 278"/>
                <a:gd name="T49" fmla="*/ 0 h 351"/>
                <a:gd name="T50" fmla="*/ 0 w 278"/>
                <a:gd name="T51" fmla="*/ 0 h 351"/>
                <a:gd name="T52" fmla="*/ 0 w 278"/>
                <a:gd name="T53" fmla="*/ 0 h 351"/>
                <a:gd name="T54" fmla="*/ 0 w 278"/>
                <a:gd name="T55" fmla="*/ 0 h 351"/>
                <a:gd name="T56" fmla="*/ 0 w 278"/>
                <a:gd name="T57" fmla="*/ 0 h 351"/>
                <a:gd name="T58" fmla="*/ 0 w 278"/>
                <a:gd name="T59" fmla="*/ 0 h 351"/>
                <a:gd name="T60" fmla="*/ 0 w 278"/>
                <a:gd name="T61" fmla="*/ 0 h 35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8"/>
                <a:gd name="T94" fmla="*/ 0 h 351"/>
                <a:gd name="T95" fmla="*/ 278 w 278"/>
                <a:gd name="T96" fmla="*/ 351 h 35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8" h="351">
                  <a:moveTo>
                    <a:pt x="198" y="43"/>
                  </a:moveTo>
                  <a:lnTo>
                    <a:pt x="177" y="65"/>
                  </a:lnTo>
                  <a:lnTo>
                    <a:pt x="138" y="130"/>
                  </a:lnTo>
                  <a:lnTo>
                    <a:pt x="118" y="152"/>
                  </a:lnTo>
                  <a:lnTo>
                    <a:pt x="78" y="175"/>
                  </a:lnTo>
                  <a:lnTo>
                    <a:pt x="59" y="218"/>
                  </a:lnTo>
                  <a:lnTo>
                    <a:pt x="19" y="240"/>
                  </a:lnTo>
                  <a:lnTo>
                    <a:pt x="19" y="262"/>
                  </a:lnTo>
                  <a:lnTo>
                    <a:pt x="0" y="284"/>
                  </a:lnTo>
                  <a:lnTo>
                    <a:pt x="0" y="305"/>
                  </a:lnTo>
                  <a:lnTo>
                    <a:pt x="0" y="327"/>
                  </a:lnTo>
                  <a:lnTo>
                    <a:pt x="0" y="350"/>
                  </a:lnTo>
                  <a:lnTo>
                    <a:pt x="19" y="350"/>
                  </a:lnTo>
                  <a:lnTo>
                    <a:pt x="39" y="350"/>
                  </a:lnTo>
                  <a:lnTo>
                    <a:pt x="59" y="350"/>
                  </a:lnTo>
                  <a:lnTo>
                    <a:pt x="78" y="327"/>
                  </a:lnTo>
                  <a:lnTo>
                    <a:pt x="118" y="305"/>
                  </a:lnTo>
                  <a:lnTo>
                    <a:pt x="138" y="284"/>
                  </a:lnTo>
                  <a:lnTo>
                    <a:pt x="198" y="240"/>
                  </a:lnTo>
                  <a:lnTo>
                    <a:pt x="217" y="218"/>
                  </a:lnTo>
                  <a:lnTo>
                    <a:pt x="237" y="197"/>
                  </a:lnTo>
                  <a:lnTo>
                    <a:pt x="256" y="152"/>
                  </a:lnTo>
                  <a:lnTo>
                    <a:pt x="277" y="108"/>
                  </a:lnTo>
                  <a:lnTo>
                    <a:pt x="277" y="65"/>
                  </a:lnTo>
                  <a:lnTo>
                    <a:pt x="277" y="21"/>
                  </a:lnTo>
                  <a:lnTo>
                    <a:pt x="277" y="0"/>
                  </a:lnTo>
                  <a:lnTo>
                    <a:pt x="256" y="0"/>
                  </a:lnTo>
                  <a:lnTo>
                    <a:pt x="237" y="0"/>
                  </a:lnTo>
                  <a:lnTo>
                    <a:pt x="217" y="21"/>
                  </a:lnTo>
                  <a:lnTo>
                    <a:pt x="198" y="43"/>
                  </a:ln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7"/>
            <p:cNvSpPr>
              <a:spLocks noChangeArrowheads="1"/>
            </p:cNvSpPr>
            <p:nvPr/>
          </p:nvSpPr>
          <p:spPr bwMode="auto">
            <a:xfrm>
              <a:off x="1605" y="1988"/>
              <a:ext cx="37" cy="40"/>
            </a:xfrm>
            <a:custGeom>
              <a:avLst/>
              <a:gdLst>
                <a:gd name="T0" fmla="*/ 0 w 161"/>
                <a:gd name="T1" fmla="*/ 0 h 177"/>
                <a:gd name="T2" fmla="*/ 0 w 161"/>
                <a:gd name="T3" fmla="*/ 0 h 177"/>
                <a:gd name="T4" fmla="*/ 0 w 161"/>
                <a:gd name="T5" fmla="*/ 0 h 177"/>
                <a:gd name="T6" fmla="*/ 0 w 161"/>
                <a:gd name="T7" fmla="*/ 0 h 177"/>
                <a:gd name="T8" fmla="*/ 0 w 161"/>
                <a:gd name="T9" fmla="*/ 0 h 177"/>
                <a:gd name="T10" fmla="*/ 0 w 161"/>
                <a:gd name="T11" fmla="*/ 0 h 177"/>
                <a:gd name="T12" fmla="*/ 0 w 161"/>
                <a:gd name="T13" fmla="*/ 0 h 177"/>
                <a:gd name="T14" fmla="*/ 0 w 161"/>
                <a:gd name="T15" fmla="*/ 0 h 177"/>
                <a:gd name="T16" fmla="*/ 0 w 161"/>
                <a:gd name="T17" fmla="*/ 0 h 177"/>
                <a:gd name="T18" fmla="*/ 0 w 161"/>
                <a:gd name="T19" fmla="*/ 0 h 177"/>
                <a:gd name="T20" fmla="*/ 0 w 161"/>
                <a:gd name="T21" fmla="*/ 0 h 177"/>
                <a:gd name="T22" fmla="*/ 0 w 161"/>
                <a:gd name="T23" fmla="*/ 0 h 177"/>
                <a:gd name="T24" fmla="*/ 0 w 161"/>
                <a:gd name="T25" fmla="*/ 0 h 177"/>
                <a:gd name="T26" fmla="*/ 0 w 161"/>
                <a:gd name="T27" fmla="*/ 0 h 177"/>
                <a:gd name="T28" fmla="*/ 0 w 161"/>
                <a:gd name="T29" fmla="*/ 0 h 177"/>
                <a:gd name="T30" fmla="*/ 0 w 161"/>
                <a:gd name="T31" fmla="*/ 0 h 177"/>
                <a:gd name="T32" fmla="*/ 0 w 161"/>
                <a:gd name="T33" fmla="*/ 0 h 177"/>
                <a:gd name="T34" fmla="*/ 0 w 161"/>
                <a:gd name="T35" fmla="*/ 0 h 177"/>
                <a:gd name="T36" fmla="*/ 0 w 161"/>
                <a:gd name="T37" fmla="*/ 0 h 177"/>
                <a:gd name="T38" fmla="*/ 0 w 161"/>
                <a:gd name="T39" fmla="*/ 0 h 177"/>
                <a:gd name="T40" fmla="*/ 0 w 161"/>
                <a:gd name="T41" fmla="*/ 0 h 17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1"/>
                <a:gd name="T64" fmla="*/ 0 h 177"/>
                <a:gd name="T65" fmla="*/ 161 w 161"/>
                <a:gd name="T66" fmla="*/ 177 h 17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1" h="177">
                  <a:moveTo>
                    <a:pt x="141" y="176"/>
                  </a:moveTo>
                  <a:lnTo>
                    <a:pt x="141" y="176"/>
                  </a:lnTo>
                  <a:lnTo>
                    <a:pt x="120" y="176"/>
                  </a:lnTo>
                  <a:lnTo>
                    <a:pt x="101" y="176"/>
                  </a:lnTo>
                  <a:lnTo>
                    <a:pt x="80" y="146"/>
                  </a:lnTo>
                  <a:lnTo>
                    <a:pt x="60" y="117"/>
                  </a:lnTo>
                  <a:lnTo>
                    <a:pt x="40" y="88"/>
                  </a:lnTo>
                  <a:lnTo>
                    <a:pt x="20" y="58"/>
                  </a:lnTo>
                  <a:lnTo>
                    <a:pt x="0" y="5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20" y="0"/>
                  </a:lnTo>
                  <a:lnTo>
                    <a:pt x="40" y="28"/>
                  </a:lnTo>
                  <a:lnTo>
                    <a:pt x="101" y="58"/>
                  </a:lnTo>
                  <a:lnTo>
                    <a:pt x="141" y="88"/>
                  </a:lnTo>
                  <a:lnTo>
                    <a:pt x="160" y="117"/>
                  </a:lnTo>
                  <a:lnTo>
                    <a:pt x="160" y="146"/>
                  </a:lnTo>
                  <a:lnTo>
                    <a:pt x="160" y="176"/>
                  </a:lnTo>
                  <a:lnTo>
                    <a:pt x="141" y="176"/>
                  </a:ln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8"/>
            <p:cNvSpPr>
              <a:spLocks noChangeArrowheads="1"/>
            </p:cNvSpPr>
            <p:nvPr/>
          </p:nvSpPr>
          <p:spPr bwMode="auto">
            <a:xfrm>
              <a:off x="2017" y="1560"/>
              <a:ext cx="46" cy="47"/>
            </a:xfrm>
            <a:custGeom>
              <a:avLst/>
              <a:gdLst>
                <a:gd name="T0" fmla="*/ 0 w 205"/>
                <a:gd name="T1" fmla="*/ 0 h 207"/>
                <a:gd name="T2" fmla="*/ 0 w 205"/>
                <a:gd name="T3" fmla="*/ 0 h 207"/>
                <a:gd name="T4" fmla="*/ 0 w 205"/>
                <a:gd name="T5" fmla="*/ 0 h 207"/>
                <a:gd name="T6" fmla="*/ 0 w 205"/>
                <a:gd name="T7" fmla="*/ 0 h 207"/>
                <a:gd name="T8" fmla="*/ 0 w 205"/>
                <a:gd name="T9" fmla="*/ 0 h 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5"/>
                <a:gd name="T16" fmla="*/ 0 h 207"/>
                <a:gd name="T17" fmla="*/ 205 w 205"/>
                <a:gd name="T18" fmla="*/ 207 h 2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5" h="207">
                  <a:moveTo>
                    <a:pt x="81" y="34"/>
                  </a:moveTo>
                  <a:cubicBezTo>
                    <a:pt x="121" y="0"/>
                    <a:pt x="183" y="0"/>
                    <a:pt x="183" y="34"/>
                  </a:cubicBezTo>
                  <a:cubicBezTo>
                    <a:pt x="204" y="68"/>
                    <a:pt x="163" y="137"/>
                    <a:pt x="121" y="171"/>
                  </a:cubicBezTo>
                  <a:cubicBezTo>
                    <a:pt x="61" y="206"/>
                    <a:pt x="19" y="206"/>
                    <a:pt x="19" y="171"/>
                  </a:cubicBezTo>
                  <a:cubicBezTo>
                    <a:pt x="0" y="137"/>
                    <a:pt x="40" y="68"/>
                    <a:pt x="81" y="34"/>
                  </a:cubicBez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9"/>
            <p:cNvSpPr>
              <a:spLocks noChangeArrowheads="1"/>
            </p:cNvSpPr>
            <p:nvPr/>
          </p:nvSpPr>
          <p:spPr bwMode="auto">
            <a:xfrm>
              <a:off x="1755" y="1576"/>
              <a:ext cx="73" cy="40"/>
            </a:xfrm>
            <a:custGeom>
              <a:avLst/>
              <a:gdLst>
                <a:gd name="T0" fmla="*/ 0 w 321"/>
                <a:gd name="T1" fmla="*/ 0 h 178"/>
                <a:gd name="T2" fmla="*/ 0 w 321"/>
                <a:gd name="T3" fmla="*/ 0 h 178"/>
                <a:gd name="T4" fmla="*/ 0 w 321"/>
                <a:gd name="T5" fmla="*/ 0 h 178"/>
                <a:gd name="T6" fmla="*/ 0 w 321"/>
                <a:gd name="T7" fmla="*/ 0 h 178"/>
                <a:gd name="T8" fmla="*/ 0 w 321"/>
                <a:gd name="T9" fmla="*/ 0 h 178"/>
                <a:gd name="T10" fmla="*/ 0 w 321"/>
                <a:gd name="T11" fmla="*/ 0 h 178"/>
                <a:gd name="T12" fmla="*/ 0 w 321"/>
                <a:gd name="T13" fmla="*/ 0 h 178"/>
                <a:gd name="T14" fmla="*/ 0 w 321"/>
                <a:gd name="T15" fmla="*/ 0 h 178"/>
                <a:gd name="T16" fmla="*/ 0 w 321"/>
                <a:gd name="T17" fmla="*/ 0 h 178"/>
                <a:gd name="T18" fmla="*/ 0 w 321"/>
                <a:gd name="T19" fmla="*/ 0 h 178"/>
                <a:gd name="T20" fmla="*/ 0 w 321"/>
                <a:gd name="T21" fmla="*/ 0 h 178"/>
                <a:gd name="T22" fmla="*/ 0 w 321"/>
                <a:gd name="T23" fmla="*/ 0 h 178"/>
                <a:gd name="T24" fmla="*/ 0 w 321"/>
                <a:gd name="T25" fmla="*/ 0 h 178"/>
                <a:gd name="T26" fmla="*/ 0 w 321"/>
                <a:gd name="T27" fmla="*/ 0 h 178"/>
                <a:gd name="T28" fmla="*/ 0 w 321"/>
                <a:gd name="T29" fmla="*/ 0 h 178"/>
                <a:gd name="T30" fmla="*/ 0 w 321"/>
                <a:gd name="T31" fmla="*/ 0 h 178"/>
                <a:gd name="T32" fmla="*/ 0 w 321"/>
                <a:gd name="T33" fmla="*/ 0 h 178"/>
                <a:gd name="T34" fmla="*/ 0 w 321"/>
                <a:gd name="T35" fmla="*/ 0 h 178"/>
                <a:gd name="T36" fmla="*/ 0 w 321"/>
                <a:gd name="T37" fmla="*/ 0 h 178"/>
                <a:gd name="T38" fmla="*/ 0 w 321"/>
                <a:gd name="T39" fmla="*/ 0 h 178"/>
                <a:gd name="T40" fmla="*/ 0 w 321"/>
                <a:gd name="T41" fmla="*/ 0 h 17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1"/>
                <a:gd name="T64" fmla="*/ 0 h 178"/>
                <a:gd name="T65" fmla="*/ 321 w 321"/>
                <a:gd name="T66" fmla="*/ 178 h 17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1" h="178">
                  <a:moveTo>
                    <a:pt x="295" y="0"/>
                  </a:moveTo>
                  <a:lnTo>
                    <a:pt x="270" y="0"/>
                  </a:lnTo>
                  <a:lnTo>
                    <a:pt x="221" y="0"/>
                  </a:lnTo>
                  <a:lnTo>
                    <a:pt x="197" y="16"/>
                  </a:lnTo>
                  <a:lnTo>
                    <a:pt x="172" y="16"/>
                  </a:lnTo>
                  <a:lnTo>
                    <a:pt x="147" y="48"/>
                  </a:lnTo>
                  <a:lnTo>
                    <a:pt x="98" y="80"/>
                  </a:lnTo>
                  <a:lnTo>
                    <a:pt x="73" y="112"/>
                  </a:lnTo>
                  <a:lnTo>
                    <a:pt x="49" y="128"/>
                  </a:lnTo>
                  <a:lnTo>
                    <a:pt x="24" y="144"/>
                  </a:lnTo>
                  <a:lnTo>
                    <a:pt x="0" y="160"/>
                  </a:lnTo>
                  <a:lnTo>
                    <a:pt x="0" y="177"/>
                  </a:lnTo>
                  <a:lnTo>
                    <a:pt x="24" y="177"/>
                  </a:lnTo>
                  <a:lnTo>
                    <a:pt x="73" y="177"/>
                  </a:lnTo>
                  <a:lnTo>
                    <a:pt x="98" y="160"/>
                  </a:lnTo>
                  <a:lnTo>
                    <a:pt x="197" y="128"/>
                  </a:lnTo>
                  <a:lnTo>
                    <a:pt x="270" y="80"/>
                  </a:lnTo>
                  <a:lnTo>
                    <a:pt x="320" y="48"/>
                  </a:lnTo>
                  <a:lnTo>
                    <a:pt x="320" y="32"/>
                  </a:lnTo>
                  <a:lnTo>
                    <a:pt x="295" y="16"/>
                  </a:lnTo>
                  <a:lnTo>
                    <a:pt x="295" y="0"/>
                  </a:ln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0"/>
            <p:cNvSpPr>
              <a:spLocks noChangeArrowheads="1"/>
            </p:cNvSpPr>
            <p:nvPr/>
          </p:nvSpPr>
          <p:spPr bwMode="auto">
            <a:xfrm>
              <a:off x="1577" y="1635"/>
              <a:ext cx="38" cy="52"/>
            </a:xfrm>
            <a:custGeom>
              <a:avLst/>
              <a:gdLst>
                <a:gd name="T0" fmla="*/ 0 w 166"/>
                <a:gd name="T1" fmla="*/ 0 h 228"/>
                <a:gd name="T2" fmla="*/ 0 w 166"/>
                <a:gd name="T3" fmla="*/ 0 h 228"/>
                <a:gd name="T4" fmla="*/ 0 w 166"/>
                <a:gd name="T5" fmla="*/ 0 h 228"/>
                <a:gd name="T6" fmla="*/ 0 w 166"/>
                <a:gd name="T7" fmla="*/ 0 h 228"/>
                <a:gd name="T8" fmla="*/ 0 w 166"/>
                <a:gd name="T9" fmla="*/ 0 h 228"/>
                <a:gd name="T10" fmla="*/ 0 w 166"/>
                <a:gd name="T11" fmla="*/ 0 h 228"/>
                <a:gd name="T12" fmla="*/ 0 w 166"/>
                <a:gd name="T13" fmla="*/ 0 h 228"/>
                <a:gd name="T14" fmla="*/ 0 w 166"/>
                <a:gd name="T15" fmla="*/ 0 h 228"/>
                <a:gd name="T16" fmla="*/ 0 w 166"/>
                <a:gd name="T17" fmla="*/ 0 h 228"/>
                <a:gd name="T18" fmla="*/ 0 w 166"/>
                <a:gd name="T19" fmla="*/ 0 h 228"/>
                <a:gd name="T20" fmla="*/ 0 w 166"/>
                <a:gd name="T21" fmla="*/ 0 h 228"/>
                <a:gd name="T22" fmla="*/ 0 w 166"/>
                <a:gd name="T23" fmla="*/ 0 h 228"/>
                <a:gd name="T24" fmla="*/ 0 w 166"/>
                <a:gd name="T25" fmla="*/ 0 h 228"/>
                <a:gd name="T26" fmla="*/ 0 w 166"/>
                <a:gd name="T27" fmla="*/ 0 h 228"/>
                <a:gd name="T28" fmla="*/ 0 w 166"/>
                <a:gd name="T29" fmla="*/ 0 h 228"/>
                <a:gd name="T30" fmla="*/ 0 w 166"/>
                <a:gd name="T31" fmla="*/ 0 h 228"/>
                <a:gd name="T32" fmla="*/ 0 w 166"/>
                <a:gd name="T33" fmla="*/ 0 h 228"/>
                <a:gd name="T34" fmla="*/ 0 w 166"/>
                <a:gd name="T35" fmla="*/ 0 h 228"/>
                <a:gd name="T36" fmla="*/ 0 w 166"/>
                <a:gd name="T37" fmla="*/ 0 h 228"/>
                <a:gd name="T38" fmla="*/ 0 w 166"/>
                <a:gd name="T39" fmla="*/ 0 h 228"/>
                <a:gd name="T40" fmla="*/ 0 w 166"/>
                <a:gd name="T41" fmla="*/ 0 h 228"/>
                <a:gd name="T42" fmla="*/ 0 w 166"/>
                <a:gd name="T43" fmla="*/ 0 h 228"/>
                <a:gd name="T44" fmla="*/ 0 w 166"/>
                <a:gd name="T45" fmla="*/ 0 h 228"/>
                <a:gd name="T46" fmla="*/ 0 w 166"/>
                <a:gd name="T47" fmla="*/ 0 h 228"/>
                <a:gd name="T48" fmla="*/ 0 w 166"/>
                <a:gd name="T49" fmla="*/ 0 h 2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6"/>
                <a:gd name="T76" fmla="*/ 0 h 228"/>
                <a:gd name="T77" fmla="*/ 166 w 166"/>
                <a:gd name="T78" fmla="*/ 228 h 22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6" h="228">
                  <a:moveTo>
                    <a:pt x="165" y="113"/>
                  </a:moveTo>
                  <a:lnTo>
                    <a:pt x="165" y="113"/>
                  </a:lnTo>
                  <a:lnTo>
                    <a:pt x="165" y="75"/>
                  </a:lnTo>
                  <a:lnTo>
                    <a:pt x="165" y="37"/>
                  </a:lnTo>
                  <a:lnTo>
                    <a:pt x="149" y="0"/>
                  </a:lnTo>
                  <a:lnTo>
                    <a:pt x="134" y="0"/>
                  </a:lnTo>
                  <a:lnTo>
                    <a:pt x="104" y="0"/>
                  </a:lnTo>
                  <a:lnTo>
                    <a:pt x="89" y="37"/>
                  </a:lnTo>
                  <a:lnTo>
                    <a:pt x="75" y="37"/>
                  </a:lnTo>
                  <a:lnTo>
                    <a:pt x="44" y="37"/>
                  </a:lnTo>
                  <a:lnTo>
                    <a:pt x="30" y="37"/>
                  </a:lnTo>
                  <a:lnTo>
                    <a:pt x="15" y="75"/>
                  </a:lnTo>
                  <a:lnTo>
                    <a:pt x="0" y="113"/>
                  </a:lnTo>
                  <a:cubicBezTo>
                    <a:pt x="0" y="113"/>
                    <a:pt x="0" y="113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5" y="189"/>
                  </a:lnTo>
                  <a:lnTo>
                    <a:pt x="30" y="189"/>
                  </a:lnTo>
                  <a:lnTo>
                    <a:pt x="60" y="189"/>
                  </a:lnTo>
                  <a:lnTo>
                    <a:pt x="89" y="227"/>
                  </a:lnTo>
                  <a:lnTo>
                    <a:pt x="104" y="227"/>
                  </a:lnTo>
                  <a:lnTo>
                    <a:pt x="120" y="189"/>
                  </a:lnTo>
                  <a:lnTo>
                    <a:pt x="134" y="151"/>
                  </a:lnTo>
                  <a:lnTo>
                    <a:pt x="149" y="113"/>
                  </a:lnTo>
                  <a:lnTo>
                    <a:pt x="165" y="113"/>
                  </a:ln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1"/>
            <p:cNvSpPr>
              <a:spLocks noChangeArrowheads="1"/>
            </p:cNvSpPr>
            <p:nvPr/>
          </p:nvSpPr>
          <p:spPr bwMode="auto">
            <a:xfrm>
              <a:off x="1587" y="1850"/>
              <a:ext cx="39" cy="52"/>
            </a:xfrm>
            <a:custGeom>
              <a:avLst/>
              <a:gdLst>
                <a:gd name="T0" fmla="*/ 0 w 171"/>
                <a:gd name="T1" fmla="*/ 0 h 230"/>
                <a:gd name="T2" fmla="*/ 0 w 171"/>
                <a:gd name="T3" fmla="*/ 0 h 230"/>
                <a:gd name="T4" fmla="*/ 0 w 171"/>
                <a:gd name="T5" fmla="*/ 0 h 230"/>
                <a:gd name="T6" fmla="*/ 0 w 171"/>
                <a:gd name="T7" fmla="*/ 0 h 230"/>
                <a:gd name="T8" fmla="*/ 0 w 171"/>
                <a:gd name="T9" fmla="*/ 0 h 230"/>
                <a:gd name="T10" fmla="*/ 0 w 171"/>
                <a:gd name="T11" fmla="*/ 0 h 230"/>
                <a:gd name="T12" fmla="*/ 0 w 171"/>
                <a:gd name="T13" fmla="*/ 0 h 230"/>
                <a:gd name="T14" fmla="*/ 0 w 171"/>
                <a:gd name="T15" fmla="*/ 0 h 230"/>
                <a:gd name="T16" fmla="*/ 0 w 171"/>
                <a:gd name="T17" fmla="*/ 0 h 230"/>
                <a:gd name="T18" fmla="*/ 0 w 171"/>
                <a:gd name="T19" fmla="*/ 0 h 230"/>
                <a:gd name="T20" fmla="*/ 0 w 171"/>
                <a:gd name="T21" fmla="*/ 0 h 230"/>
                <a:gd name="T22" fmla="*/ 0 w 171"/>
                <a:gd name="T23" fmla="*/ 0 h 230"/>
                <a:gd name="T24" fmla="*/ 0 w 171"/>
                <a:gd name="T25" fmla="*/ 0 h 230"/>
                <a:gd name="T26" fmla="*/ 0 w 171"/>
                <a:gd name="T27" fmla="*/ 0 h 230"/>
                <a:gd name="T28" fmla="*/ 0 w 171"/>
                <a:gd name="T29" fmla="*/ 0 h 230"/>
                <a:gd name="T30" fmla="*/ 0 w 171"/>
                <a:gd name="T31" fmla="*/ 0 h 230"/>
                <a:gd name="T32" fmla="*/ 0 w 171"/>
                <a:gd name="T33" fmla="*/ 0 h 230"/>
                <a:gd name="T34" fmla="*/ 0 w 171"/>
                <a:gd name="T35" fmla="*/ 0 h 230"/>
                <a:gd name="T36" fmla="*/ 0 w 171"/>
                <a:gd name="T37" fmla="*/ 0 h 230"/>
                <a:gd name="T38" fmla="*/ 0 w 171"/>
                <a:gd name="T39" fmla="*/ 0 h 230"/>
                <a:gd name="T40" fmla="*/ 0 w 171"/>
                <a:gd name="T41" fmla="*/ 0 h 230"/>
                <a:gd name="T42" fmla="*/ 0 w 171"/>
                <a:gd name="T43" fmla="*/ 0 h 230"/>
                <a:gd name="T44" fmla="*/ 0 w 171"/>
                <a:gd name="T45" fmla="*/ 0 h 230"/>
                <a:gd name="T46" fmla="*/ 0 w 171"/>
                <a:gd name="T47" fmla="*/ 0 h 230"/>
                <a:gd name="T48" fmla="*/ 0 w 171"/>
                <a:gd name="T49" fmla="*/ 0 h 2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1"/>
                <a:gd name="T76" fmla="*/ 0 h 230"/>
                <a:gd name="T77" fmla="*/ 171 w 171"/>
                <a:gd name="T78" fmla="*/ 230 h 2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1" h="230">
                  <a:moveTo>
                    <a:pt x="170" y="114"/>
                  </a:moveTo>
                  <a:lnTo>
                    <a:pt x="170" y="114"/>
                  </a:lnTo>
                  <a:lnTo>
                    <a:pt x="170" y="77"/>
                  </a:lnTo>
                  <a:lnTo>
                    <a:pt x="170" y="38"/>
                  </a:lnTo>
                  <a:lnTo>
                    <a:pt x="154" y="0"/>
                  </a:lnTo>
                  <a:lnTo>
                    <a:pt x="138" y="0"/>
                  </a:lnTo>
                  <a:lnTo>
                    <a:pt x="108" y="0"/>
                  </a:lnTo>
                  <a:lnTo>
                    <a:pt x="92" y="38"/>
                  </a:lnTo>
                  <a:lnTo>
                    <a:pt x="77" y="38"/>
                  </a:lnTo>
                  <a:lnTo>
                    <a:pt x="46" y="38"/>
                  </a:lnTo>
                  <a:lnTo>
                    <a:pt x="31" y="38"/>
                  </a:lnTo>
                  <a:lnTo>
                    <a:pt x="15" y="77"/>
                  </a:lnTo>
                  <a:lnTo>
                    <a:pt x="0" y="114"/>
                  </a:lnTo>
                  <a:cubicBezTo>
                    <a:pt x="0" y="114"/>
                    <a:pt x="0" y="114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5" y="190"/>
                  </a:lnTo>
                  <a:lnTo>
                    <a:pt x="31" y="190"/>
                  </a:lnTo>
                  <a:lnTo>
                    <a:pt x="61" y="190"/>
                  </a:lnTo>
                  <a:lnTo>
                    <a:pt x="92" y="229"/>
                  </a:lnTo>
                  <a:lnTo>
                    <a:pt x="108" y="229"/>
                  </a:lnTo>
                  <a:lnTo>
                    <a:pt x="123" y="190"/>
                  </a:lnTo>
                  <a:lnTo>
                    <a:pt x="138" y="153"/>
                  </a:lnTo>
                  <a:lnTo>
                    <a:pt x="154" y="114"/>
                  </a:lnTo>
                  <a:lnTo>
                    <a:pt x="170" y="114"/>
                  </a:ln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2"/>
            <p:cNvSpPr>
              <a:spLocks noChangeArrowheads="1"/>
            </p:cNvSpPr>
            <p:nvPr/>
          </p:nvSpPr>
          <p:spPr bwMode="auto">
            <a:xfrm>
              <a:off x="1865" y="2194"/>
              <a:ext cx="37" cy="40"/>
            </a:xfrm>
            <a:custGeom>
              <a:avLst/>
              <a:gdLst>
                <a:gd name="T0" fmla="*/ 0 w 161"/>
                <a:gd name="T1" fmla="*/ 0 h 176"/>
                <a:gd name="T2" fmla="*/ 0 w 161"/>
                <a:gd name="T3" fmla="*/ 0 h 176"/>
                <a:gd name="T4" fmla="*/ 0 w 161"/>
                <a:gd name="T5" fmla="*/ 0 h 176"/>
                <a:gd name="T6" fmla="*/ 0 w 161"/>
                <a:gd name="T7" fmla="*/ 0 h 176"/>
                <a:gd name="T8" fmla="*/ 0 w 161"/>
                <a:gd name="T9" fmla="*/ 0 h 176"/>
                <a:gd name="T10" fmla="*/ 0 w 161"/>
                <a:gd name="T11" fmla="*/ 0 h 176"/>
                <a:gd name="T12" fmla="*/ 0 w 161"/>
                <a:gd name="T13" fmla="*/ 0 h 176"/>
                <a:gd name="T14" fmla="*/ 0 w 161"/>
                <a:gd name="T15" fmla="*/ 0 h 176"/>
                <a:gd name="T16" fmla="*/ 0 w 161"/>
                <a:gd name="T17" fmla="*/ 0 h 176"/>
                <a:gd name="T18" fmla="*/ 0 w 161"/>
                <a:gd name="T19" fmla="*/ 0 h 176"/>
                <a:gd name="T20" fmla="*/ 0 w 161"/>
                <a:gd name="T21" fmla="*/ 0 h 176"/>
                <a:gd name="T22" fmla="*/ 0 w 161"/>
                <a:gd name="T23" fmla="*/ 0 h 176"/>
                <a:gd name="T24" fmla="*/ 0 w 161"/>
                <a:gd name="T25" fmla="*/ 0 h 176"/>
                <a:gd name="T26" fmla="*/ 0 w 161"/>
                <a:gd name="T27" fmla="*/ 0 h 176"/>
                <a:gd name="T28" fmla="*/ 0 w 161"/>
                <a:gd name="T29" fmla="*/ 0 h 176"/>
                <a:gd name="T30" fmla="*/ 0 w 161"/>
                <a:gd name="T31" fmla="*/ 0 h 176"/>
                <a:gd name="T32" fmla="*/ 0 w 161"/>
                <a:gd name="T33" fmla="*/ 0 h 176"/>
                <a:gd name="T34" fmla="*/ 0 w 161"/>
                <a:gd name="T35" fmla="*/ 0 h 176"/>
                <a:gd name="T36" fmla="*/ 0 w 161"/>
                <a:gd name="T37" fmla="*/ 0 h 176"/>
                <a:gd name="T38" fmla="*/ 0 w 161"/>
                <a:gd name="T39" fmla="*/ 0 h 176"/>
                <a:gd name="T40" fmla="*/ 0 w 161"/>
                <a:gd name="T41" fmla="*/ 0 h 17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1"/>
                <a:gd name="T64" fmla="*/ 0 h 176"/>
                <a:gd name="T65" fmla="*/ 161 w 161"/>
                <a:gd name="T66" fmla="*/ 176 h 17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1" h="176">
                  <a:moveTo>
                    <a:pt x="141" y="175"/>
                  </a:moveTo>
                  <a:lnTo>
                    <a:pt x="141" y="175"/>
                  </a:lnTo>
                  <a:lnTo>
                    <a:pt x="120" y="175"/>
                  </a:lnTo>
                  <a:lnTo>
                    <a:pt x="101" y="175"/>
                  </a:lnTo>
                  <a:lnTo>
                    <a:pt x="80" y="145"/>
                  </a:lnTo>
                  <a:lnTo>
                    <a:pt x="61" y="117"/>
                  </a:lnTo>
                  <a:lnTo>
                    <a:pt x="40" y="87"/>
                  </a:lnTo>
                  <a:lnTo>
                    <a:pt x="20" y="58"/>
                  </a:lnTo>
                  <a:lnTo>
                    <a:pt x="0" y="58"/>
                  </a:lnTo>
                  <a:lnTo>
                    <a:pt x="0" y="29"/>
                  </a:lnTo>
                  <a:lnTo>
                    <a:pt x="0" y="0"/>
                  </a:lnTo>
                  <a:lnTo>
                    <a:pt x="20" y="0"/>
                  </a:lnTo>
                  <a:lnTo>
                    <a:pt x="40" y="29"/>
                  </a:lnTo>
                  <a:lnTo>
                    <a:pt x="101" y="58"/>
                  </a:lnTo>
                  <a:lnTo>
                    <a:pt x="141" y="87"/>
                  </a:lnTo>
                  <a:lnTo>
                    <a:pt x="160" y="117"/>
                  </a:lnTo>
                  <a:lnTo>
                    <a:pt x="160" y="145"/>
                  </a:lnTo>
                  <a:lnTo>
                    <a:pt x="160" y="175"/>
                  </a:lnTo>
                  <a:lnTo>
                    <a:pt x="141" y="175"/>
                  </a:lnTo>
                </a:path>
              </a:pathLst>
            </a:custGeom>
            <a:solidFill>
              <a:srgbClr val="F9A03F"/>
            </a:solidFill>
            <a:ln w="9360">
              <a:solidFill>
                <a:srgbClr val="25221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9" name="AutoShape 23"/>
          <p:cNvSpPr>
            <a:spLocks noChangeArrowheads="1"/>
          </p:cNvSpPr>
          <p:nvPr/>
        </p:nvSpPr>
        <p:spPr bwMode="auto">
          <a:xfrm>
            <a:off x="3084967" y="5515202"/>
            <a:ext cx="1433319" cy="279180"/>
          </a:xfrm>
          <a:prstGeom prst="roundRect">
            <a:avLst>
              <a:gd name="adj" fmla="val 43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en-US" sz="1200" dirty="0">
                <a:solidFill>
                  <a:srgbClr val="002060"/>
                </a:solidFill>
                <a:latin typeface="Calibri" panose="020F0502020204030204" pitchFamily="34" charset="0"/>
              </a:rPr>
              <a:t>Fonte: CPRM (2003)</a:t>
            </a:r>
          </a:p>
        </p:txBody>
      </p:sp>
      <p:grpSp>
        <p:nvGrpSpPr>
          <p:cNvPr id="40" name="Group 25"/>
          <p:cNvGrpSpPr>
            <a:grpSpLocks/>
          </p:cNvGrpSpPr>
          <p:nvPr/>
        </p:nvGrpSpPr>
        <p:grpSpPr bwMode="auto">
          <a:xfrm>
            <a:off x="4554080" y="3684360"/>
            <a:ext cx="3889375" cy="2217737"/>
            <a:chOff x="3035" y="2264"/>
            <a:chExt cx="2450" cy="1397"/>
          </a:xfrm>
        </p:grpSpPr>
        <p:sp>
          <p:nvSpPr>
            <p:cNvPr id="41" name="AutoShape 25"/>
            <p:cNvSpPr>
              <a:spLocks noChangeArrowheads="1"/>
            </p:cNvSpPr>
            <p:nvPr/>
          </p:nvSpPr>
          <p:spPr bwMode="auto">
            <a:xfrm>
              <a:off x="3038" y="2282"/>
              <a:ext cx="958" cy="204"/>
            </a:xfrm>
            <a:prstGeom prst="roundRect">
              <a:avLst>
                <a:gd name="adj" fmla="val 468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3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Escudo Oriental</a:t>
              </a:r>
              <a:endPara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AutoShape 26"/>
            <p:cNvSpPr>
              <a:spLocks noChangeArrowheads="1"/>
            </p:cNvSpPr>
            <p:nvPr/>
          </p:nvSpPr>
          <p:spPr bwMode="auto">
            <a:xfrm>
              <a:off x="3171" y="2562"/>
              <a:ext cx="836" cy="204"/>
            </a:xfrm>
            <a:prstGeom prst="roundRect">
              <a:avLst>
                <a:gd name="adj" fmla="val 468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3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São Francisco</a:t>
              </a:r>
              <a:endPara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3" name="AutoShape 27"/>
            <p:cNvSpPr>
              <a:spLocks noChangeArrowheads="1"/>
            </p:cNvSpPr>
            <p:nvPr/>
          </p:nvSpPr>
          <p:spPr bwMode="auto">
            <a:xfrm>
              <a:off x="3423" y="3383"/>
              <a:ext cx="589" cy="204"/>
            </a:xfrm>
            <a:prstGeom prst="roundRect">
              <a:avLst>
                <a:gd name="adj" fmla="val 468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3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Parnaíba</a:t>
              </a:r>
              <a:endPara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AutoShape 28"/>
            <p:cNvSpPr>
              <a:spLocks noChangeArrowheads="1"/>
            </p:cNvSpPr>
            <p:nvPr/>
          </p:nvSpPr>
          <p:spPr bwMode="auto">
            <a:xfrm>
              <a:off x="3158" y="2827"/>
              <a:ext cx="850" cy="204"/>
            </a:xfrm>
            <a:prstGeom prst="roundRect">
              <a:avLst>
                <a:gd name="adj" fmla="val 468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3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Faixa Costeira</a:t>
              </a:r>
              <a:endPara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5" name="AutoShape 29"/>
            <p:cNvSpPr>
              <a:spLocks noChangeArrowheads="1"/>
            </p:cNvSpPr>
            <p:nvPr/>
          </p:nvSpPr>
          <p:spPr bwMode="auto">
            <a:xfrm>
              <a:off x="3035" y="3106"/>
              <a:ext cx="1000" cy="204"/>
            </a:xfrm>
            <a:prstGeom prst="roundRect">
              <a:avLst>
                <a:gd name="adj" fmla="val 468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3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Bacias Interiores</a:t>
              </a:r>
              <a:endPara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6" name="AutoShape 30"/>
            <p:cNvSpPr>
              <a:spLocks noChangeArrowheads="1"/>
            </p:cNvSpPr>
            <p:nvPr/>
          </p:nvSpPr>
          <p:spPr bwMode="auto">
            <a:xfrm>
              <a:off x="4497" y="2264"/>
              <a:ext cx="405" cy="204"/>
            </a:xfrm>
            <a:prstGeom prst="roundRect">
              <a:avLst>
                <a:gd name="adj" fmla="val 468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ct val="93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Fraco</a:t>
              </a:r>
              <a:endPara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" name="AutoShape 31"/>
            <p:cNvSpPr>
              <a:spLocks noChangeArrowheads="1"/>
            </p:cNvSpPr>
            <p:nvPr/>
          </p:nvSpPr>
          <p:spPr bwMode="auto">
            <a:xfrm>
              <a:off x="4022" y="2276"/>
              <a:ext cx="288" cy="192"/>
            </a:xfrm>
            <a:prstGeom prst="roundRect">
              <a:avLst>
                <a:gd name="adj" fmla="val 519"/>
              </a:avLst>
            </a:prstGeom>
            <a:solidFill>
              <a:srgbClr val="F3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srgbClr val="002060"/>
                </a:solidFill>
              </a:endParaRPr>
            </a:p>
          </p:txBody>
        </p:sp>
        <p:sp>
          <p:nvSpPr>
            <p:cNvPr id="48" name="Text Box 32"/>
            <p:cNvSpPr txBox="1">
              <a:spLocks noChangeArrowheads="1"/>
            </p:cNvSpPr>
            <p:nvPr/>
          </p:nvSpPr>
          <p:spPr bwMode="auto">
            <a:xfrm>
              <a:off x="4439" y="3313"/>
              <a:ext cx="104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3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Elevado a   Muito Elevado</a:t>
              </a:r>
              <a:endPara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9" name="AutoShape 33"/>
            <p:cNvSpPr>
              <a:spLocks noChangeArrowheads="1"/>
            </p:cNvSpPr>
            <p:nvPr/>
          </p:nvSpPr>
          <p:spPr bwMode="auto">
            <a:xfrm>
              <a:off x="4014" y="3389"/>
              <a:ext cx="288" cy="192"/>
            </a:xfrm>
            <a:prstGeom prst="roundRect">
              <a:avLst>
                <a:gd name="adj" fmla="val 519"/>
              </a:avLst>
            </a:prstGeom>
            <a:solidFill>
              <a:srgbClr val="FFFF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srgbClr val="002060"/>
                </a:solidFill>
              </a:endParaRPr>
            </a:p>
          </p:txBody>
        </p:sp>
        <p:sp>
          <p:nvSpPr>
            <p:cNvPr id="50" name="AutoShape 34"/>
            <p:cNvSpPr>
              <a:spLocks noChangeArrowheads="1"/>
            </p:cNvSpPr>
            <p:nvPr/>
          </p:nvSpPr>
          <p:spPr bwMode="auto">
            <a:xfrm>
              <a:off x="4022" y="2561"/>
              <a:ext cx="288" cy="192"/>
            </a:xfrm>
            <a:prstGeom prst="roundRect">
              <a:avLst>
                <a:gd name="adj" fmla="val 519"/>
              </a:avLst>
            </a:prstGeom>
            <a:solidFill>
              <a:srgbClr val="FEC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srgbClr val="002060"/>
                </a:solidFill>
              </a:endParaRPr>
            </a:p>
          </p:txBody>
        </p:sp>
        <p:sp>
          <p:nvSpPr>
            <p:cNvPr id="51" name="AutoShape 35"/>
            <p:cNvSpPr>
              <a:spLocks noChangeArrowheads="1"/>
            </p:cNvSpPr>
            <p:nvPr/>
          </p:nvSpPr>
          <p:spPr bwMode="auto">
            <a:xfrm>
              <a:off x="4022" y="2830"/>
              <a:ext cx="288" cy="192"/>
            </a:xfrm>
            <a:prstGeom prst="roundRect">
              <a:avLst>
                <a:gd name="adj" fmla="val 519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srgbClr val="002060"/>
                </a:solidFill>
              </a:endParaRPr>
            </a:p>
          </p:txBody>
        </p:sp>
        <p:sp>
          <p:nvSpPr>
            <p:cNvPr id="52" name="AutoShape 36"/>
            <p:cNvSpPr>
              <a:spLocks noChangeArrowheads="1"/>
            </p:cNvSpPr>
            <p:nvPr/>
          </p:nvSpPr>
          <p:spPr bwMode="auto">
            <a:xfrm>
              <a:off x="4442" y="2815"/>
              <a:ext cx="1006" cy="204"/>
            </a:xfrm>
            <a:prstGeom prst="roundRect">
              <a:avLst>
                <a:gd name="adj" fmla="val 468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3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Médio a Elevado</a:t>
              </a:r>
              <a:endParaRPr lang="pt-BR" altLang="en-US" sz="16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3" name="AutoShape 37"/>
            <p:cNvSpPr>
              <a:spLocks noChangeArrowheads="1"/>
            </p:cNvSpPr>
            <p:nvPr/>
          </p:nvSpPr>
          <p:spPr bwMode="auto">
            <a:xfrm>
              <a:off x="4022" y="3108"/>
              <a:ext cx="288" cy="192"/>
            </a:xfrm>
            <a:prstGeom prst="roundRect">
              <a:avLst>
                <a:gd name="adj" fmla="val 519"/>
              </a:avLst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srgbClr val="002060"/>
                </a:solidFill>
              </a:endParaRPr>
            </a:p>
          </p:txBody>
        </p:sp>
        <p:sp>
          <p:nvSpPr>
            <p:cNvPr id="54" name="Freeform 38"/>
            <p:cNvSpPr>
              <a:spLocks noChangeArrowheads="1"/>
            </p:cNvSpPr>
            <p:nvPr/>
          </p:nvSpPr>
          <p:spPr bwMode="auto">
            <a:xfrm>
              <a:off x="4377" y="2614"/>
              <a:ext cx="92" cy="637"/>
            </a:xfrm>
            <a:custGeom>
              <a:avLst/>
              <a:gdLst>
                <a:gd name="T0" fmla="*/ 0 w 404"/>
                <a:gd name="T1" fmla="*/ 0 h 2807"/>
                <a:gd name="T2" fmla="*/ 0 w 404"/>
                <a:gd name="T3" fmla="*/ 0 h 2807"/>
                <a:gd name="T4" fmla="*/ 0 w 404"/>
                <a:gd name="T5" fmla="*/ 0 h 2807"/>
                <a:gd name="T6" fmla="*/ 0 w 404"/>
                <a:gd name="T7" fmla="*/ 0 h 2807"/>
                <a:gd name="T8" fmla="*/ 0 w 404"/>
                <a:gd name="T9" fmla="*/ 0 h 2807"/>
                <a:gd name="T10" fmla="*/ 0 w 404"/>
                <a:gd name="T11" fmla="*/ 0 h 2807"/>
                <a:gd name="T12" fmla="*/ 0 w 404"/>
                <a:gd name="T13" fmla="*/ 0 h 28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4"/>
                <a:gd name="T22" fmla="*/ 0 h 2807"/>
                <a:gd name="T23" fmla="*/ 404 w 404"/>
                <a:gd name="T24" fmla="*/ 2807 h 280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4" h="2807">
                  <a:moveTo>
                    <a:pt x="0" y="0"/>
                  </a:moveTo>
                  <a:cubicBezTo>
                    <a:pt x="100" y="0"/>
                    <a:pt x="201" y="116"/>
                    <a:pt x="201" y="233"/>
                  </a:cubicBezTo>
                  <a:lnTo>
                    <a:pt x="201" y="1169"/>
                  </a:lnTo>
                  <a:cubicBezTo>
                    <a:pt x="201" y="1286"/>
                    <a:pt x="302" y="1403"/>
                    <a:pt x="403" y="1403"/>
                  </a:cubicBezTo>
                  <a:cubicBezTo>
                    <a:pt x="302" y="1403"/>
                    <a:pt x="201" y="1519"/>
                    <a:pt x="201" y="1636"/>
                  </a:cubicBezTo>
                  <a:lnTo>
                    <a:pt x="201" y="2572"/>
                  </a:lnTo>
                  <a:cubicBezTo>
                    <a:pt x="201" y="2689"/>
                    <a:pt x="100" y="2806"/>
                    <a:pt x="0" y="2806"/>
                  </a:cubicBezTo>
                </a:path>
              </a:pathLst>
            </a:custGeom>
            <a:noFill/>
            <a:ln w="936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</p:grpSp>
      <p:sp>
        <p:nvSpPr>
          <p:cNvPr id="55" name="Retângulo 54"/>
          <p:cNvSpPr/>
          <p:nvPr/>
        </p:nvSpPr>
        <p:spPr>
          <a:xfrm>
            <a:off x="923471" y="1340757"/>
            <a:ext cx="7565572" cy="4653643"/>
          </a:xfrm>
          <a:prstGeom prst="rect">
            <a:avLst/>
          </a:prstGeom>
          <a:noFill/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79759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66850" y="2571750"/>
            <a:ext cx="6210300" cy="2392136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206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500" tIns="35100" rIns="67500" bIns="351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endParaRPr lang="pt-BR" altLang="en-US" sz="12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525"/>
              </a:spcBef>
              <a:buSzPct val="100000"/>
            </a:pPr>
            <a:r>
              <a:rPr lang="pt-BR" altLang="en-US" sz="18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Coordenação </a:t>
            </a:r>
            <a:r>
              <a:rPr lang="pt-BR" altLang="en-US" sz="18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Nacional do Programa Água Doce</a:t>
            </a:r>
          </a:p>
          <a:p>
            <a:pPr algn="ctr" eaLnBrk="1" hangingPunct="1">
              <a:lnSpc>
                <a:spcPct val="80000"/>
              </a:lnSpc>
              <a:spcBef>
                <a:spcPts val="375"/>
              </a:spcBef>
              <a:buSzPct val="100000"/>
            </a:pPr>
            <a:endParaRPr lang="pt-BR" altLang="en-US" sz="15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r>
              <a:rPr lang="pt-BR" altLang="en-US" sz="1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Departamento de Revitalização de Bacias Hidrográficas</a:t>
            </a: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endParaRPr lang="pt-BR" altLang="en-US" sz="500" b="1" i="1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r>
              <a:rPr lang="pt-BR" altLang="en-US" sz="1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Secretaria de Recursos Hídricos e Ambiente Urbano</a:t>
            </a: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endParaRPr lang="pt-BR" altLang="en-US" sz="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r>
              <a:rPr lang="pt-BR" altLang="en-US" sz="1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Ministério do Meio Ambiente – </a:t>
            </a:r>
            <a:r>
              <a:rPr lang="pt-BR" altLang="en-US" sz="12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MMA</a:t>
            </a: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endParaRPr lang="pt-BR" altLang="en-US" sz="1200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r>
              <a:rPr lang="pt-BR" altLang="en-US" sz="12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Coordenador Nacional: </a:t>
            </a:r>
            <a:r>
              <a:rPr lang="pt-BR" altLang="en-US" sz="1200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Renato Saraiva Ferreira</a:t>
            </a:r>
            <a:endParaRPr lang="pt-BR" altLang="en-US" sz="1200" b="1" dirty="0" smtClean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r>
              <a:rPr lang="pt-BR" altLang="en-US" sz="12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Equipe </a:t>
            </a:r>
            <a:r>
              <a:rPr lang="pt-BR" altLang="en-US" sz="12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técnica: </a:t>
            </a:r>
            <a:r>
              <a:rPr lang="pt-BR" altLang="en-US" sz="1200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Henrique Veiga; Alexandre Saia; Regina </a:t>
            </a:r>
            <a:r>
              <a:rPr lang="pt-BR" altLang="en-US" sz="1200" dirty="0" err="1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Gleice</a:t>
            </a:r>
            <a:r>
              <a:rPr lang="pt-BR" altLang="en-US" sz="1200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; e Samuel Rodrigues</a:t>
            </a:r>
            <a:endParaRPr lang="pt-BR" altLang="en-US" sz="12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endParaRPr lang="pt-BR" altLang="en-US" sz="1200" b="1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buSzPct val="100000"/>
            </a:pPr>
            <a:r>
              <a:rPr lang="pt-BR" altLang="en-US" sz="1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www.mma.gov.br</a:t>
            </a:r>
            <a:br>
              <a:rPr lang="pt-BR" altLang="en-US" sz="1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pt-BR" altLang="en-US" sz="1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renato.ferreira@mma.gov.br</a:t>
            </a:r>
            <a:br>
              <a:rPr lang="pt-BR" altLang="en-US" sz="1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pt-BR" altLang="en-US" sz="12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Fone: (61) 2028-2112</a:t>
            </a:r>
            <a:r>
              <a:rPr lang="pt-BR" altLang="en-U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pt-BR" altLang="en-U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Arial" panose="020B0604020202020204" pitchFamily="34" charset="0"/>
              </a:rPr>
            </a:br>
            <a:endParaRPr lang="pt-BR" altLang="en-US" sz="12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endParaRPr lang="pt-BR" altLang="en-US" sz="1200" b="1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450"/>
              </a:spcBef>
              <a:buSzPct val="100000"/>
            </a:pPr>
            <a:endParaRPr lang="pt-BR" altLang="en-US" sz="1200" b="1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300"/>
              </a:spcBef>
              <a:buSzPct val="100000"/>
            </a:pPr>
            <a:endParaRPr lang="pt-BR" altLang="en-US" sz="1200" b="1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300"/>
              </a:spcBef>
              <a:buSzPct val="100000"/>
            </a:pPr>
            <a:endParaRPr lang="pt-BR" altLang="en-US" sz="1200" b="1" i="1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338"/>
              </a:spcBef>
              <a:buSzPct val="100000"/>
            </a:pPr>
            <a:endParaRPr lang="pt-BR" altLang="en-US" sz="1200" b="1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338"/>
              </a:spcBef>
              <a:buSzPct val="100000"/>
            </a:pPr>
            <a:endParaRPr lang="pt-BR" altLang="en-US" sz="18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338"/>
              </a:spcBef>
              <a:buSzPct val="100000"/>
            </a:pPr>
            <a:endParaRPr lang="pt-BR" altLang="en-US" sz="18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0" y="1744663"/>
            <a:ext cx="9143999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lnSpc>
                <a:spcPct val="93000"/>
              </a:lnSpc>
              <a:buSzPct val="100000"/>
            </a:pPr>
            <a:r>
              <a:rPr lang="en-GB" alt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Obrigado !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49" y="756104"/>
            <a:ext cx="1863725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91436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ustomShape 1"/>
          <p:cNvSpPr>
            <a:spLocks noChangeArrowheads="1"/>
          </p:cNvSpPr>
          <p:nvPr/>
        </p:nvSpPr>
        <p:spPr bwMode="auto">
          <a:xfrm>
            <a:off x="685800" y="-23813"/>
            <a:ext cx="7772400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539750" y="611191"/>
            <a:ext cx="8229600" cy="649289"/>
          </a:xfrm>
          <a:prstGeom prst="roundRect">
            <a:avLst>
              <a:gd name="adj" fmla="val 24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>
              <a:solidFill>
                <a:prstClr val="white"/>
              </a:solidFill>
            </a:endParaRPr>
          </a:p>
        </p:txBody>
      </p:sp>
      <p:grpSp>
        <p:nvGrpSpPr>
          <p:cNvPr id="56" name="Group 1"/>
          <p:cNvGrpSpPr>
            <a:grpSpLocks/>
          </p:cNvGrpSpPr>
          <p:nvPr/>
        </p:nvGrpSpPr>
        <p:grpSpPr bwMode="auto">
          <a:xfrm>
            <a:off x="576263" y="760413"/>
            <a:ext cx="8229600" cy="652462"/>
            <a:chOff x="363" y="475"/>
            <a:chExt cx="5184" cy="411"/>
          </a:xfrm>
        </p:grpSpPr>
        <p:sp>
          <p:nvSpPr>
            <p:cNvPr id="57" name="AutoShape 2"/>
            <p:cNvSpPr>
              <a:spLocks noChangeArrowheads="1"/>
            </p:cNvSpPr>
            <p:nvPr/>
          </p:nvSpPr>
          <p:spPr bwMode="auto">
            <a:xfrm>
              <a:off x="363" y="477"/>
              <a:ext cx="5184" cy="409"/>
            </a:xfrm>
            <a:prstGeom prst="roundRect">
              <a:avLst>
                <a:gd name="adj" fmla="val 241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Text Box 3"/>
            <p:cNvSpPr txBox="1">
              <a:spLocks noChangeArrowheads="1"/>
            </p:cNvSpPr>
            <p:nvPr/>
          </p:nvSpPr>
          <p:spPr bwMode="auto">
            <a:xfrm>
              <a:off x="363" y="475"/>
              <a:ext cx="5184" cy="40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pPr algn="ctr" defTabSz="449263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pt-BR" sz="3600" b="1" dirty="0" smtClean="0">
                  <a:solidFill>
                    <a:srgbClr val="002060"/>
                  </a:solidFill>
                  <a:latin typeface="Calibri" panose="020F0502020204030204" pitchFamily="34" charset="0"/>
                  <a:cs typeface="DejaVu Sans"/>
                </a:rPr>
                <a:t>Ocorrência da Água Subterrânea</a:t>
              </a:r>
              <a:endParaRPr lang="pt-BR" sz="3600" b="1" dirty="0">
                <a:solidFill>
                  <a:srgbClr val="002060"/>
                </a:solidFill>
                <a:latin typeface="Calibri" panose="020F0502020204030204" pitchFamily="34" charset="0"/>
                <a:cs typeface="DejaVu Sans"/>
              </a:endParaRPr>
            </a:p>
          </p:txBody>
        </p:sp>
      </p:grpSp>
      <p:grpSp>
        <p:nvGrpSpPr>
          <p:cNvPr id="59" name="Group 4"/>
          <p:cNvGrpSpPr>
            <a:grpSpLocks/>
          </p:cNvGrpSpPr>
          <p:nvPr/>
        </p:nvGrpSpPr>
        <p:grpSpPr bwMode="auto">
          <a:xfrm>
            <a:off x="687388" y="1338263"/>
            <a:ext cx="8458200" cy="4756149"/>
            <a:chOff x="455" y="878"/>
            <a:chExt cx="5328" cy="2996"/>
          </a:xfrm>
        </p:grpSpPr>
        <p:graphicFrame>
          <p:nvGraphicFramePr>
            <p:cNvPr id="60" name="Object 5"/>
            <p:cNvGraphicFramePr>
              <a:graphicFrameLocks noChangeAspect="1"/>
            </p:cNvGraphicFramePr>
            <p:nvPr>
              <p:extLst/>
            </p:nvPr>
          </p:nvGraphicFramePr>
          <p:xfrm>
            <a:off x="499" y="878"/>
            <a:ext cx="4454" cy="25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0" r:id="rId4" imgW="7591320" imgH="4343400" progId="">
                    <p:embed/>
                  </p:oleObj>
                </mc:Choice>
                <mc:Fallback>
                  <p:oleObj r:id="rId4" imgW="7591320" imgH="434340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9" y="878"/>
                          <a:ext cx="4454" cy="254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" name="Object 6"/>
            <p:cNvGraphicFramePr>
              <a:graphicFrameLocks noChangeAspect="1"/>
            </p:cNvGraphicFramePr>
            <p:nvPr/>
          </p:nvGraphicFramePr>
          <p:xfrm>
            <a:off x="2375" y="2304"/>
            <a:ext cx="48" cy="5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1" r:id="rId6" imgW="304920" imgH="2819520" progId="">
                    <p:embed/>
                  </p:oleObj>
                </mc:Choice>
                <mc:Fallback>
                  <p:oleObj r:id="rId6" imgW="304920" imgH="2819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75" y="2304"/>
                          <a:ext cx="48" cy="56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" name="Object 7"/>
            <p:cNvGraphicFramePr>
              <a:graphicFrameLocks noChangeAspect="1"/>
            </p:cNvGraphicFramePr>
            <p:nvPr/>
          </p:nvGraphicFramePr>
          <p:xfrm>
            <a:off x="2902" y="2325"/>
            <a:ext cx="48" cy="5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2" r:id="rId8" imgW="304920" imgH="2819520" progId="">
                    <p:embed/>
                  </p:oleObj>
                </mc:Choice>
                <mc:Fallback>
                  <p:oleObj r:id="rId8" imgW="304920" imgH="2819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02" y="2325"/>
                          <a:ext cx="48" cy="56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" name="Object 8"/>
            <p:cNvGraphicFramePr>
              <a:graphicFrameLocks noChangeAspect="1"/>
            </p:cNvGraphicFramePr>
            <p:nvPr/>
          </p:nvGraphicFramePr>
          <p:xfrm>
            <a:off x="4081" y="2318"/>
            <a:ext cx="48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3" r:id="rId10" imgW="304920" imgH="2857680" progId="">
                    <p:embed/>
                  </p:oleObj>
                </mc:Choice>
                <mc:Fallback>
                  <p:oleObj r:id="rId10" imgW="304920" imgH="285768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1" y="2318"/>
                          <a:ext cx="48" cy="57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" name="Object 9"/>
            <p:cNvGraphicFramePr>
              <a:graphicFrameLocks noChangeAspect="1"/>
            </p:cNvGraphicFramePr>
            <p:nvPr/>
          </p:nvGraphicFramePr>
          <p:xfrm>
            <a:off x="4535" y="2077"/>
            <a:ext cx="48" cy="6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4" r:id="rId12" imgW="228600" imgH="3019320" progId="">
                    <p:embed/>
                  </p:oleObj>
                </mc:Choice>
                <mc:Fallback>
                  <p:oleObj r:id="rId12" imgW="228600" imgH="30193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35" y="2077"/>
                          <a:ext cx="48" cy="60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5" name="Object 10"/>
            <p:cNvGraphicFramePr>
              <a:graphicFrameLocks noChangeAspect="1"/>
            </p:cNvGraphicFramePr>
            <p:nvPr/>
          </p:nvGraphicFramePr>
          <p:xfrm>
            <a:off x="4853" y="1793"/>
            <a:ext cx="48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5" r:id="rId14" imgW="228600" imgH="2981160" progId="">
                    <p:embed/>
                  </p:oleObj>
                </mc:Choice>
                <mc:Fallback>
                  <p:oleObj r:id="rId14" imgW="228600" imgH="2981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53" y="1793"/>
                          <a:ext cx="48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6" name="Object 11"/>
            <p:cNvGraphicFramePr>
              <a:graphicFrameLocks noChangeAspect="1"/>
            </p:cNvGraphicFramePr>
            <p:nvPr/>
          </p:nvGraphicFramePr>
          <p:xfrm>
            <a:off x="1944" y="2304"/>
            <a:ext cx="51" cy="5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6" r:id="rId16" imgW="304920" imgH="2819520" progId="">
                    <p:embed/>
                  </p:oleObj>
                </mc:Choice>
                <mc:Fallback>
                  <p:oleObj r:id="rId16" imgW="304920" imgH="2819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44" y="2304"/>
                          <a:ext cx="51" cy="56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" name="AutoShape 12"/>
            <p:cNvSpPr>
              <a:spLocks noChangeArrowheads="1"/>
            </p:cNvSpPr>
            <p:nvPr/>
          </p:nvSpPr>
          <p:spPr bwMode="auto">
            <a:xfrm>
              <a:off x="563" y="3507"/>
              <a:ext cx="265" cy="189"/>
            </a:xfrm>
            <a:prstGeom prst="roundRect">
              <a:avLst>
                <a:gd name="adj" fmla="val 417"/>
              </a:avLst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Text Box 13"/>
            <p:cNvSpPr txBox="1">
              <a:spLocks noChangeArrowheads="1"/>
            </p:cNvSpPr>
            <p:nvPr/>
          </p:nvSpPr>
          <p:spPr bwMode="auto">
            <a:xfrm>
              <a:off x="816" y="3517"/>
              <a:ext cx="2400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8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Rochas Cristalinas (Anisotrópicas)</a:t>
              </a:r>
              <a:endParaRPr lang="pt-BR" altLang="en-US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9" name="AutoShape 14"/>
            <p:cNvSpPr>
              <a:spLocks noChangeArrowheads="1"/>
            </p:cNvSpPr>
            <p:nvPr/>
          </p:nvSpPr>
          <p:spPr bwMode="auto">
            <a:xfrm>
              <a:off x="3156" y="3531"/>
              <a:ext cx="242" cy="173"/>
            </a:xfrm>
            <a:prstGeom prst="roundRect">
              <a:avLst>
                <a:gd name="adj" fmla="val 417"/>
              </a:avLst>
            </a:prstGeom>
            <a:solidFill>
              <a:srgbClr val="FF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Text Box 15"/>
            <p:cNvSpPr txBox="1">
              <a:spLocks noChangeArrowheads="1"/>
            </p:cNvSpPr>
            <p:nvPr/>
          </p:nvSpPr>
          <p:spPr bwMode="auto">
            <a:xfrm>
              <a:off x="3383" y="3506"/>
              <a:ext cx="2400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8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Rochas Sedimentares (Isotrópicas)</a:t>
              </a:r>
              <a:endParaRPr lang="pt-BR" altLang="en-US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" name="AutoShape 16"/>
            <p:cNvSpPr>
              <a:spLocks noChangeArrowheads="1"/>
            </p:cNvSpPr>
            <p:nvPr/>
          </p:nvSpPr>
          <p:spPr bwMode="auto">
            <a:xfrm>
              <a:off x="455" y="3698"/>
              <a:ext cx="914" cy="176"/>
            </a:xfrm>
            <a:prstGeom prst="roundRect">
              <a:avLst>
                <a:gd name="adj" fmla="val 431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pt-BR" altLang="en-US" sz="12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Fonte: CPRM (2003)</a:t>
              </a:r>
              <a:endParaRPr lang="pt-BR" altLang="en-US" sz="12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22968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ustomShape 1"/>
          <p:cNvSpPr>
            <a:spLocks noChangeArrowheads="1"/>
          </p:cNvSpPr>
          <p:nvPr/>
        </p:nvSpPr>
        <p:spPr bwMode="auto">
          <a:xfrm>
            <a:off x="685800" y="-23813"/>
            <a:ext cx="7772400" cy="1336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DejaVu Sans" panose="020B06030308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>
              <a:solidFill>
                <a:prstClr val="black"/>
              </a:solidFill>
            </a:endParaRP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539750" y="611191"/>
            <a:ext cx="8229600" cy="649289"/>
          </a:xfrm>
          <a:prstGeom prst="roundRect">
            <a:avLst>
              <a:gd name="adj" fmla="val 24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>
              <a:solidFill>
                <a:prstClr val="white"/>
              </a:solidFill>
            </a:endParaRPr>
          </a:p>
        </p:txBody>
      </p:sp>
      <p:grpSp>
        <p:nvGrpSpPr>
          <p:cNvPr id="56" name="Group 1"/>
          <p:cNvGrpSpPr>
            <a:grpSpLocks/>
          </p:cNvGrpSpPr>
          <p:nvPr/>
        </p:nvGrpSpPr>
        <p:grpSpPr bwMode="auto">
          <a:xfrm>
            <a:off x="576263" y="469901"/>
            <a:ext cx="8229600" cy="942974"/>
            <a:chOff x="363" y="292"/>
            <a:chExt cx="5184" cy="594"/>
          </a:xfrm>
        </p:grpSpPr>
        <p:sp>
          <p:nvSpPr>
            <p:cNvPr id="57" name="AutoShape 2"/>
            <p:cNvSpPr>
              <a:spLocks noChangeArrowheads="1"/>
            </p:cNvSpPr>
            <p:nvPr/>
          </p:nvSpPr>
          <p:spPr bwMode="auto">
            <a:xfrm>
              <a:off x="363" y="477"/>
              <a:ext cx="5184" cy="409"/>
            </a:xfrm>
            <a:prstGeom prst="roundRect">
              <a:avLst>
                <a:gd name="adj" fmla="val 241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Text Box 3"/>
            <p:cNvSpPr txBox="1">
              <a:spLocks noChangeArrowheads="1"/>
            </p:cNvSpPr>
            <p:nvPr/>
          </p:nvSpPr>
          <p:spPr bwMode="auto">
            <a:xfrm>
              <a:off x="363" y="292"/>
              <a:ext cx="5184" cy="40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pPr algn="ctr" defTabSz="449263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pt-BR" sz="3600" b="1" dirty="0" smtClean="0">
                  <a:solidFill>
                    <a:srgbClr val="002060"/>
                  </a:solidFill>
                  <a:latin typeface="Calibri" panose="020F0502020204030204" pitchFamily="34" charset="0"/>
                  <a:cs typeface="DejaVu Sans"/>
                </a:rPr>
                <a:t>Dessalinização – Osmose Inversa</a:t>
              </a:r>
              <a:endParaRPr lang="pt-BR" sz="3600" b="1" dirty="0">
                <a:solidFill>
                  <a:srgbClr val="002060"/>
                </a:solidFill>
                <a:latin typeface="Calibri" panose="020F0502020204030204" pitchFamily="34" charset="0"/>
                <a:cs typeface="DejaVu Sans"/>
              </a:endParaRPr>
            </a:p>
          </p:txBody>
        </p:sp>
      </p:grpSp>
      <p:grpSp>
        <p:nvGrpSpPr>
          <p:cNvPr id="20" name="Grupo 19"/>
          <p:cNvGrpSpPr/>
          <p:nvPr/>
        </p:nvGrpSpPr>
        <p:grpSpPr>
          <a:xfrm>
            <a:off x="886807" y="1470988"/>
            <a:ext cx="3724197" cy="2110233"/>
            <a:chOff x="4718579" y="2192338"/>
            <a:chExt cx="4122207" cy="2473324"/>
          </a:xfrm>
        </p:grpSpPr>
        <p:pic>
          <p:nvPicPr>
            <p:cNvPr id="21" name="Picture 2" descr="http://navyblue.com.br/wp-content/uploads/2015/02/dessalinizado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8579" y="2192338"/>
              <a:ext cx="4122207" cy="2473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http://navyblue.com.br/wp-content/uploads/2015/02/dessalinizador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770" t="22208" r="28684" b="71245"/>
            <a:stretch/>
          </p:blipFill>
          <p:spPr bwMode="auto">
            <a:xfrm>
              <a:off x="7017545" y="2355056"/>
              <a:ext cx="650080" cy="161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3" name="Picture 3" descr="Sem título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498" y="1327453"/>
            <a:ext cx="2606455" cy="229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upo 12"/>
          <p:cNvGrpSpPr/>
          <p:nvPr/>
        </p:nvGrpSpPr>
        <p:grpSpPr>
          <a:xfrm>
            <a:off x="418732" y="3828292"/>
            <a:ext cx="4983480" cy="2125980"/>
            <a:chOff x="419100" y="3733800"/>
            <a:chExt cx="4983480" cy="2125980"/>
          </a:xfrm>
        </p:grpSpPr>
        <p:grpSp>
          <p:nvGrpSpPr>
            <p:cNvPr id="24" name="Group 6"/>
            <p:cNvGrpSpPr>
              <a:grpSpLocks/>
            </p:cNvGrpSpPr>
            <p:nvPr/>
          </p:nvGrpSpPr>
          <p:grpSpPr bwMode="auto">
            <a:xfrm>
              <a:off x="539750" y="3827670"/>
              <a:ext cx="4776913" cy="1961049"/>
              <a:chOff x="672" y="4080"/>
              <a:chExt cx="3456" cy="1440"/>
            </a:xfrm>
          </p:grpSpPr>
          <p:sp>
            <p:nvSpPr>
              <p:cNvPr id="25" name="Rectangle 7"/>
              <p:cNvSpPr>
                <a:spLocks noChangeArrowheads="1"/>
              </p:cNvSpPr>
              <p:nvPr/>
            </p:nvSpPr>
            <p:spPr bwMode="auto">
              <a:xfrm>
                <a:off x="672" y="5232"/>
                <a:ext cx="576" cy="4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26" name="Rectangle 8"/>
              <p:cNvSpPr>
                <a:spLocks noChangeArrowheads="1"/>
              </p:cNvSpPr>
              <p:nvPr/>
            </p:nvSpPr>
            <p:spPr bwMode="auto">
              <a:xfrm>
                <a:off x="1968" y="5232"/>
                <a:ext cx="528" cy="4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27" name="Rectangle 9"/>
              <p:cNvSpPr>
                <a:spLocks noChangeArrowheads="1"/>
              </p:cNvSpPr>
              <p:nvPr/>
            </p:nvSpPr>
            <p:spPr bwMode="auto">
              <a:xfrm>
                <a:off x="1344" y="5232"/>
                <a:ext cx="528" cy="4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28" name="Rectangle 10"/>
              <p:cNvSpPr>
                <a:spLocks noChangeArrowheads="1"/>
              </p:cNvSpPr>
              <p:nvPr/>
            </p:nvSpPr>
            <p:spPr bwMode="auto">
              <a:xfrm>
                <a:off x="2592" y="5232"/>
                <a:ext cx="528" cy="4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29" name="Oval 11"/>
              <p:cNvSpPr>
                <a:spLocks noChangeArrowheads="1"/>
              </p:cNvSpPr>
              <p:nvPr/>
            </p:nvSpPr>
            <p:spPr bwMode="auto">
              <a:xfrm>
                <a:off x="912" y="4848"/>
                <a:ext cx="96" cy="96"/>
              </a:xfrm>
              <a:prstGeom prst="ellipse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30" name="Oval 12"/>
              <p:cNvSpPr>
                <a:spLocks noChangeArrowheads="1"/>
              </p:cNvSpPr>
              <p:nvPr/>
            </p:nvSpPr>
            <p:spPr bwMode="auto">
              <a:xfrm>
                <a:off x="1152" y="5040"/>
                <a:ext cx="96" cy="96"/>
              </a:xfrm>
              <a:prstGeom prst="ellipse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31" name="Oval 13"/>
              <p:cNvSpPr>
                <a:spLocks noChangeArrowheads="1"/>
              </p:cNvSpPr>
              <p:nvPr/>
            </p:nvSpPr>
            <p:spPr bwMode="auto">
              <a:xfrm>
                <a:off x="1296" y="4944"/>
                <a:ext cx="96" cy="96"/>
              </a:xfrm>
              <a:prstGeom prst="ellipse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32" name="Oval 14"/>
              <p:cNvSpPr>
                <a:spLocks noChangeArrowheads="1"/>
              </p:cNvSpPr>
              <p:nvPr/>
            </p:nvSpPr>
            <p:spPr bwMode="auto">
              <a:xfrm>
                <a:off x="1344" y="5376"/>
                <a:ext cx="96" cy="96"/>
              </a:xfrm>
              <a:prstGeom prst="ellipse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33" name="Oval 15"/>
              <p:cNvSpPr>
                <a:spLocks noChangeArrowheads="1"/>
              </p:cNvSpPr>
              <p:nvPr/>
            </p:nvSpPr>
            <p:spPr bwMode="auto">
              <a:xfrm>
                <a:off x="1248" y="5136"/>
                <a:ext cx="96" cy="96"/>
              </a:xfrm>
              <a:prstGeom prst="ellipse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34" name="Oval 16"/>
              <p:cNvSpPr>
                <a:spLocks noChangeArrowheads="1"/>
              </p:cNvSpPr>
              <p:nvPr/>
            </p:nvSpPr>
            <p:spPr bwMode="auto">
              <a:xfrm>
                <a:off x="1008" y="4944"/>
                <a:ext cx="96" cy="96"/>
              </a:xfrm>
              <a:prstGeom prst="ellipse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35" name="Oval 17"/>
              <p:cNvSpPr>
                <a:spLocks noChangeArrowheads="1"/>
              </p:cNvSpPr>
              <p:nvPr/>
            </p:nvSpPr>
            <p:spPr bwMode="auto">
              <a:xfrm>
                <a:off x="816" y="4752"/>
                <a:ext cx="96" cy="96"/>
              </a:xfrm>
              <a:prstGeom prst="ellipse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36" name="Oval 18"/>
              <p:cNvSpPr>
                <a:spLocks noChangeArrowheads="1"/>
              </p:cNvSpPr>
              <p:nvPr/>
            </p:nvSpPr>
            <p:spPr bwMode="auto">
              <a:xfrm>
                <a:off x="1488" y="4560"/>
                <a:ext cx="192" cy="192"/>
              </a:xfrm>
              <a:prstGeom prst="ellipse">
                <a:avLst/>
              </a:prstGeom>
              <a:solidFill>
                <a:srgbClr val="CC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37" name="Oval 19"/>
              <p:cNvSpPr>
                <a:spLocks noChangeArrowheads="1"/>
              </p:cNvSpPr>
              <p:nvPr/>
            </p:nvSpPr>
            <p:spPr bwMode="auto">
              <a:xfrm>
                <a:off x="1632" y="4800"/>
                <a:ext cx="192" cy="192"/>
              </a:xfrm>
              <a:prstGeom prst="ellipse">
                <a:avLst/>
              </a:prstGeom>
              <a:solidFill>
                <a:srgbClr val="CC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38" name="Oval 20"/>
              <p:cNvSpPr>
                <a:spLocks noChangeArrowheads="1"/>
              </p:cNvSpPr>
              <p:nvPr/>
            </p:nvSpPr>
            <p:spPr bwMode="auto">
              <a:xfrm>
                <a:off x="1824" y="4992"/>
                <a:ext cx="192" cy="192"/>
              </a:xfrm>
              <a:prstGeom prst="ellipse">
                <a:avLst/>
              </a:prstGeom>
              <a:solidFill>
                <a:srgbClr val="CC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39" name="Oval 21"/>
              <p:cNvSpPr>
                <a:spLocks noChangeArrowheads="1"/>
              </p:cNvSpPr>
              <p:nvPr/>
            </p:nvSpPr>
            <p:spPr bwMode="auto">
              <a:xfrm>
                <a:off x="1968" y="4800"/>
                <a:ext cx="192" cy="192"/>
              </a:xfrm>
              <a:prstGeom prst="ellipse">
                <a:avLst/>
              </a:prstGeom>
              <a:solidFill>
                <a:srgbClr val="CC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40" name="Oval 22"/>
              <p:cNvSpPr>
                <a:spLocks noChangeArrowheads="1"/>
              </p:cNvSpPr>
              <p:nvPr/>
            </p:nvSpPr>
            <p:spPr bwMode="auto">
              <a:xfrm>
                <a:off x="2112" y="4560"/>
                <a:ext cx="192" cy="192"/>
              </a:xfrm>
              <a:prstGeom prst="ellipse">
                <a:avLst/>
              </a:prstGeom>
              <a:solidFill>
                <a:srgbClr val="CC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41" name="Oval 23"/>
              <p:cNvSpPr>
                <a:spLocks noChangeArrowheads="1"/>
              </p:cNvSpPr>
              <p:nvPr/>
            </p:nvSpPr>
            <p:spPr bwMode="auto">
              <a:xfrm>
                <a:off x="2736" y="4416"/>
                <a:ext cx="384" cy="384"/>
              </a:xfrm>
              <a:prstGeom prst="ellipse">
                <a:avLst/>
              </a:prstGeom>
              <a:solidFill>
                <a:srgbClr val="9900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42" name="Oval 24"/>
              <p:cNvSpPr>
                <a:spLocks noChangeArrowheads="1"/>
              </p:cNvSpPr>
              <p:nvPr/>
            </p:nvSpPr>
            <p:spPr bwMode="auto">
              <a:xfrm>
                <a:off x="1872" y="4128"/>
                <a:ext cx="384" cy="384"/>
              </a:xfrm>
              <a:prstGeom prst="ellipse">
                <a:avLst/>
              </a:prstGeom>
              <a:solidFill>
                <a:srgbClr val="9900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43" name="Oval 25"/>
              <p:cNvSpPr>
                <a:spLocks noChangeArrowheads="1"/>
              </p:cNvSpPr>
              <p:nvPr/>
            </p:nvSpPr>
            <p:spPr bwMode="auto">
              <a:xfrm>
                <a:off x="2304" y="4272"/>
                <a:ext cx="384" cy="384"/>
              </a:xfrm>
              <a:prstGeom prst="ellipse">
                <a:avLst/>
              </a:prstGeom>
              <a:solidFill>
                <a:srgbClr val="9900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44" name="Oval 26"/>
              <p:cNvSpPr>
                <a:spLocks noChangeArrowheads="1"/>
              </p:cNvSpPr>
              <p:nvPr/>
            </p:nvSpPr>
            <p:spPr bwMode="auto">
              <a:xfrm>
                <a:off x="2448" y="4752"/>
                <a:ext cx="384" cy="384"/>
              </a:xfrm>
              <a:prstGeom prst="ellipse">
                <a:avLst/>
              </a:prstGeom>
              <a:solidFill>
                <a:srgbClr val="9900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pt-BR" sz="900" b="1" dirty="0">
                  <a:latin typeface="Times New Roman" pitchFamily="18" charset="0"/>
                </a:endParaRPr>
              </a:p>
            </p:txBody>
          </p:sp>
          <p:sp>
            <p:nvSpPr>
              <p:cNvPr id="45" name="Rectangle 27"/>
              <p:cNvSpPr>
                <a:spLocks noChangeArrowheads="1"/>
              </p:cNvSpPr>
              <p:nvPr/>
            </p:nvSpPr>
            <p:spPr bwMode="auto">
              <a:xfrm>
                <a:off x="3216" y="5232"/>
                <a:ext cx="528" cy="4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pt-BR"/>
              </a:p>
            </p:txBody>
          </p:sp>
          <p:sp>
            <p:nvSpPr>
              <p:cNvPr id="46" name="Oval 28"/>
              <p:cNvSpPr>
                <a:spLocks noChangeArrowheads="1"/>
              </p:cNvSpPr>
              <p:nvPr/>
            </p:nvSpPr>
            <p:spPr bwMode="auto">
              <a:xfrm>
                <a:off x="3312" y="4080"/>
                <a:ext cx="816" cy="864"/>
              </a:xfrm>
              <a:prstGeom prst="ellipse">
                <a:avLst/>
              </a:prstGeom>
              <a:solidFill>
                <a:srgbClr val="5F5F5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pt-BR" sz="11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SÓLIDOS</a:t>
                </a:r>
              </a:p>
              <a:p>
                <a:pPr algn="ctr" eaLnBrk="0" hangingPunct="0"/>
                <a:r>
                  <a:rPr lang="pt-BR" sz="11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EM</a:t>
                </a:r>
              </a:p>
              <a:p>
                <a:pPr algn="ctr" eaLnBrk="0" hangingPunct="0"/>
                <a:r>
                  <a:rPr lang="pt-BR" sz="11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SUSPENSÃO</a:t>
                </a:r>
              </a:p>
            </p:txBody>
          </p:sp>
          <p:sp>
            <p:nvSpPr>
              <p:cNvPr id="47" name="Line 29"/>
              <p:cNvSpPr>
                <a:spLocks noChangeShapeType="1"/>
              </p:cNvSpPr>
              <p:nvPr/>
            </p:nvSpPr>
            <p:spPr bwMode="auto">
              <a:xfrm>
                <a:off x="720" y="4848"/>
                <a:ext cx="336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pt-BR"/>
              </a:p>
            </p:txBody>
          </p:sp>
          <p:sp>
            <p:nvSpPr>
              <p:cNvPr id="48" name="Line 30"/>
              <p:cNvSpPr>
                <a:spLocks noChangeShapeType="1"/>
              </p:cNvSpPr>
              <p:nvPr/>
            </p:nvSpPr>
            <p:spPr bwMode="auto">
              <a:xfrm flipV="1">
                <a:off x="1392" y="4992"/>
                <a:ext cx="96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pt-BR"/>
              </a:p>
            </p:txBody>
          </p:sp>
          <p:sp>
            <p:nvSpPr>
              <p:cNvPr id="49" name="Line 31"/>
              <p:cNvSpPr>
                <a:spLocks noChangeShapeType="1"/>
              </p:cNvSpPr>
              <p:nvPr/>
            </p:nvSpPr>
            <p:spPr bwMode="auto">
              <a:xfrm>
                <a:off x="1440" y="4800"/>
                <a:ext cx="24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pt-BR"/>
              </a:p>
            </p:txBody>
          </p:sp>
          <p:sp>
            <p:nvSpPr>
              <p:cNvPr id="50" name="Line 32"/>
              <p:cNvSpPr>
                <a:spLocks noChangeShapeType="1"/>
              </p:cNvSpPr>
              <p:nvPr/>
            </p:nvSpPr>
            <p:spPr bwMode="auto">
              <a:xfrm flipV="1">
                <a:off x="2112" y="4848"/>
                <a:ext cx="192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pt-BR"/>
              </a:p>
            </p:txBody>
          </p:sp>
          <p:sp>
            <p:nvSpPr>
              <p:cNvPr id="51" name="Text Box 33"/>
              <p:cNvSpPr txBox="1">
                <a:spLocks noChangeArrowheads="1"/>
              </p:cNvSpPr>
              <p:nvPr/>
            </p:nvSpPr>
            <p:spPr bwMode="auto">
              <a:xfrm>
                <a:off x="973" y="4771"/>
                <a:ext cx="328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pt-BR" sz="1200" dirty="0">
                    <a:latin typeface="Calibri" panose="020F0502020204030204" pitchFamily="34" charset="0"/>
                  </a:rPr>
                  <a:t>SAIS</a:t>
                </a:r>
              </a:p>
            </p:txBody>
          </p:sp>
          <p:sp>
            <p:nvSpPr>
              <p:cNvPr id="52" name="Text Box 34"/>
              <p:cNvSpPr txBox="1">
                <a:spLocks noChangeArrowheads="1"/>
              </p:cNvSpPr>
              <p:nvPr/>
            </p:nvSpPr>
            <p:spPr bwMode="auto">
              <a:xfrm>
                <a:off x="1680" y="4656"/>
                <a:ext cx="407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pt-BR" sz="1200" dirty="0">
                    <a:latin typeface="Calibri" panose="020F0502020204030204" pitchFamily="34" charset="0"/>
                  </a:rPr>
                  <a:t>VÍRUS</a:t>
                </a:r>
              </a:p>
            </p:txBody>
          </p:sp>
          <p:sp>
            <p:nvSpPr>
              <p:cNvPr id="53" name="Text Box 35"/>
              <p:cNvSpPr txBox="1">
                <a:spLocks noChangeArrowheads="1"/>
              </p:cNvSpPr>
              <p:nvPr/>
            </p:nvSpPr>
            <p:spPr bwMode="auto">
              <a:xfrm>
                <a:off x="1584" y="5317"/>
                <a:ext cx="1612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pt-BR" sz="1200" b="1" dirty="0">
                    <a:latin typeface="Calibri" panose="020F0502020204030204" pitchFamily="34" charset="0"/>
                  </a:rPr>
                  <a:t>P O R O S   D A   M E M BR A N A</a:t>
                </a:r>
              </a:p>
            </p:txBody>
          </p:sp>
          <p:sp>
            <p:nvSpPr>
              <p:cNvPr id="54" name="Line 36"/>
              <p:cNvSpPr>
                <a:spLocks noChangeShapeType="1"/>
              </p:cNvSpPr>
              <p:nvPr/>
            </p:nvSpPr>
            <p:spPr bwMode="auto">
              <a:xfrm flipV="1">
                <a:off x="2880" y="4752"/>
                <a:ext cx="288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pt-BR"/>
              </a:p>
            </p:txBody>
          </p:sp>
          <p:sp>
            <p:nvSpPr>
              <p:cNvPr id="55" name="Line 37"/>
              <p:cNvSpPr>
                <a:spLocks noChangeShapeType="1"/>
              </p:cNvSpPr>
              <p:nvPr/>
            </p:nvSpPr>
            <p:spPr bwMode="auto">
              <a:xfrm>
                <a:off x="2352" y="5040"/>
                <a:ext cx="4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pt-BR"/>
              </a:p>
            </p:txBody>
          </p:sp>
          <p:sp>
            <p:nvSpPr>
              <p:cNvPr id="72" name="Text Box 34"/>
              <p:cNvSpPr txBox="1">
                <a:spLocks noChangeArrowheads="1"/>
              </p:cNvSpPr>
              <p:nvPr/>
            </p:nvSpPr>
            <p:spPr bwMode="auto">
              <a:xfrm>
                <a:off x="2618" y="4213"/>
                <a:ext cx="550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pt-BR" sz="1200" dirty="0" smtClean="0">
                    <a:latin typeface="Calibri" panose="020F0502020204030204" pitchFamily="34" charset="0"/>
                  </a:rPr>
                  <a:t>Bactérias</a:t>
                </a:r>
                <a:endParaRPr lang="pt-BR" sz="1200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" name="Retângulo 11"/>
            <p:cNvSpPr/>
            <p:nvPr/>
          </p:nvSpPr>
          <p:spPr>
            <a:xfrm>
              <a:off x="419100" y="3733800"/>
              <a:ext cx="4983480" cy="2125980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5" name="Picture 4" descr="https://pubs.acs.org/cen/_img/85/i17/8517cov2_opencx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226" y="4096517"/>
            <a:ext cx="2857500" cy="17430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25297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39750" y="855319"/>
            <a:ext cx="8229600" cy="36031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defTabSz="44926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t-BR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+mn-cs"/>
              </a:rPr>
              <a:t>Objetivo</a:t>
            </a:r>
            <a:endParaRPr lang="pt-BR" sz="3600" b="1" dirty="0">
              <a:solidFill>
                <a:srgbClr val="002060"/>
              </a:solidFill>
              <a:latin typeface="Calibri" panose="020F0502020204030204" pitchFamily="34" charset="0"/>
              <a:cs typeface="+mn-cs"/>
            </a:endParaRPr>
          </a:p>
          <a:p>
            <a:pPr algn="just"/>
            <a:r>
              <a:rPr lang="pt-BR" altLang="en-US" sz="2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O Programa Água Doce visa o estabelecimento de uma política pública permanente de acesso à água de boa qualidade para o consumo humano, incorporando cuidados técnicos, ambientais e sociais na recuperação, implantação e gestão de sistemas de dessalinização, prioritariamente em comunidades rurais do semiárido brasileiro</a:t>
            </a:r>
          </a:p>
          <a:p>
            <a:pPr algn="just" defTabSz="44926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t-B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 </a:t>
            </a:r>
            <a:endParaRPr lang="pt-BR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  <a:p>
            <a:pPr algn="just" defTabSz="44926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pt-BR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6" name="Picture 6" descr="http://www.mma.gov.br/estruturas/srhu_drb/_imagens/logo_nov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331" y="219740"/>
            <a:ext cx="947199" cy="690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upload.wikimedia.org/wikipedia/commons/thumb/d/d3/Funasa.png/284px-Funas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818" y="4458113"/>
            <a:ext cx="567458" cy="56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distfr96u80ri.cloudfront.net/wp-content/uploads/2016/03/UFCG-Centr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285" y="4458113"/>
            <a:ext cx="542234" cy="55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auxxiliar.com.br/wp-content/uploads/2015/09/usp-logo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203" y="4555024"/>
            <a:ext cx="691528" cy="37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upload.wikimedia.org/wikipedia/en/3/36/GWP_Global_rgb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57" y="5358605"/>
            <a:ext cx="1440164" cy="37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www.internationalwatersummit.com/Portal/Content/Generated/Thumbnails/7bf83d63_3201x2bc1wTransparen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818" y="5257005"/>
            <a:ext cx="610763" cy="56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www.iica.int/sites/all/themes/custom/iica/log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836" y="5377431"/>
            <a:ext cx="936625" cy="39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utoShape 20" descr="data:image/jpeg;base64,/9j/4AAQSkZJRgABAQAAAQABAAD/2wCEAAkGBxIPEhUQERMVFhUWFxcXFxYXGBgYGBkdGBoYGBUeGxcaHiggGB8nHRcaITEtJSkrLi4uGB8zODMtNygtLisBCgoKDg0OGxAQGy0lICYvLS4vLS0tLS0tLS0tLS0tLS0tLS0tLS0tLS0tLS0tLS0tLS0tLS0tLS0tLS0tLS0tLf/AABEIAJUBUwMBEQACEQEDEQH/xAAcAAEAAgIDAQAAAAAAAAAAAAAABQYEBwECAwj/xABMEAABAwIDAgkIBggFAQkAAAABAAIDBBEFEiEGMQcTFCJBUWFxgRcyQmSRoaPjI1Jyc7HBMzQ1YoKSstEVJFOi4SUWQ1RjdISTwsP/xAAaAQEAAwEBAQAAAAAAAAAAAAAAAgMEBQEG/8QAMREAAgIBBAADBwQCAwEBAAAAAAECAxEEEiExE0FRBSIyM2FxoRSBkbEjQkPB8NEk/9oADAMBAAIRAxEAPwDeKAIAgCAIAgCAIAgCA4JQGJLikDTZ0rAe9WKqb6RB2wXbMiKZrxdrgR1g3UGmuySafR6Lw9CAIAgCAIAgCAIAgCAIAgCAIAgCAIAgCAIAgCAIAgCAIAgCAIAgCAIAgCAIAgCAXQETiuORwc0c9/UNw7yr66JT56RRZfGPXZVa7E5Z/Pdp9UaN9nSt0Kow6MU7ZT7MNWFZ7UtS+J2Zhsfce8dKjKCksMlGTi8ou2D4kKhmbc4aOHUf7Fc22tweDo1WKaySCqLQgCAIAgCAIAgCAIAgCAIAgCAIAgCAIAgCAIAgCAIAgCAIAgCAIAgCAIAgCA8aqqZE3M9waO38utSjFyeERlJRWWVTFdoXyc2O7G9fpH+y3VaZR5lyzFZqHLiJj0WBTSi+XKOt2l/DepT1EI8EI0TkeOI4XJT+eNDucN3/AApV2xn0RnVKHZhK0rCAy8LrjTyB43bnDrHSq7a98cFlc3CWS/QyB7Q5puCLgrltNPDOmmmso7rw9CAIAgCAIAgCAIDhAEBygCAIDhAcoAgCA4QHKAIAgOEAQHKAIAgCAIAgCAIAgBQEJiu0LIrtjs9/+0d56fBaKtO5cvhGezUKPC7K6yOesffVx6zo1v5Ba24VIyJTtZKMbTUR5/0svYNG+3QfiqW7LuuEXJV1d8s7v2r6oj4u/wCF4tJ9T16r6HSfaNkrSySI5TobEHxXq0zi8pnj1KksNFdda+m7oWsyHC9AQFh2WxLKeIcdD5nYekeKyamrPvI16azHustawm0IAgCAIAgCAIAgNQcLe0UvKWUsEj2CNt35HFt3P3A232Fvaulo6ls3SXZntlzhGJwabRzRV3J6iWRwlvHaRznZXt1bvOhuC3xClqqouvdFdHlcnuwzdS5ZpCAitqpC2jqXNJBEMhBBsQcpsQehWVLM0Rl0aBw7aargkZKJ5XFhByue4td1ggncQuxOmEljBlUmj6CwHF462BlREea8bulpHnNPaCuNZBwltZri8rJIqB6EBoDbPFqhmIVLWzzNaJrBokcABZu4A6LsUwi6lleRlk3uN/Bcc1HKA8K6qbDG+V5s1jXOcexouV7GO5pI8bwfOlXj9ZO+SbjpgC4uIa94DQ480WBsB0LtqqEUlhGRyb5Nw8F2OGrow17i6SE8W8k3JG9hJ7vwXM1VeyfHTNFcsouKzFgQBAEAQBAEAQGNW10cLcz3W6h0nuCnCEpvCITnGKyyp4njck5yMu1p9Eec7vI/ALdXRGHLMNl8p8I702DNjZx1W8RsHQTY+J/Iarx3OT21rLHhRhHda8IhMb22NuJo2iOMaZ7Wce4ej46rbR7OXxXPL9Dman2s/goWF6lRlqHu1c5x7yukoRXSORK2cu2zvBVvjN2uPdvHsXkq4y7RKu+yDymXPAImVzDxb8srRzo3dPa13V+C5Oo3US95cep39JZHUx914l6HNXRyQm0jS3t6D47lGM4y6ZZKEo9ox1MiEByDbUaFeAvGBYjx8dz57dHD8D4rmXV7JfQ6VNm+P1JNVFwQBAeNVVMibme4NHb+Q6VKMXJ4RGUlFZZANx9000ccYswuAN/OI/ILS9OowbfZmV7lNJdFkCyGs5QHhW1TYY3yvNmsaXE9gFyvYrc8I8bwaB2djdieKMc/XjJjK/sa05rd1gGrsWNVVcemDLH3pGXwl4c6jxF0jNBIWzsO6zr87/cL+KjpZ76sP7HtixI3Rs7iraymiqG+m0EjqO5w8CCuXZDZJxNEXlZJJQJERtd+o1P3Mn9JVlPzF9yMumfPeC4TJWOdHFq9sbpA362SxIHbbcu1ZNQWWZIrJZODPankNRxMp+gmIDr+g/c13Z1Hw6lRqqfEjldonXPDN7grkGoID5z25/aVV99+TV26PlL7GSXxM+iwuIzWcoCgcMWMcTSNp2nnTusfsN1d7TlHitmir3T3ehVa8LBXOD3ZjlWH1riNZhxcZ7Y+cD/OR7FfqLttsfoQrjmLIvgqxc0tcIn6NnHFOB6Hg3Z77t/iVmrhvryvIjU8SN7LkGoIAgCAIAgOCbICAxXaNrLth5zvreiO76y1VaZvmRls1KXESFpKGardnJJHS927w6+4LTKyFSx+DPGE7Xk9sQxilwwFsY42fp7O8+j3DVKtPbqeXxErv1lOlWI8yKRWVtViMl3Z5D0MYDlb3NG7vK60K6dNHjCODZbfq5c5f0R4V+EVFOM00T2DrI09o0CnXqK7HiLTK7dLbUszi0YSuKAgMvCsQfSytmj3tO7rHSD3hVXVRtg4yLqLpUzU4+RuahqoqyFsgAcx43HWx6Qe0FfLWQlTNxfaPs6rIX1qS6ZXMfwYQfSR3yE2I+r1a9S2UX7+H2ZrqdnK6IRaTMEBl4ZXGCQSDducOsdKrsgpxwTrm4SyX2GUPaHNNwRcFctpp4Z1E01lHcmy8PSCxTaNrLti5zuv0R/daa9M5cyM1moS4iQtNRz1rszibfXO4fZH9lplOFKwjPGE7XlktR1VJSzMpWHPM82JFiRYEnMfR3blRKu2yDsfEUTjdTXYqk8yZYQshuOUBQOGHF+JpG07Tzp3WP2G2LvyHitmir3T3ehVa+MEVwKYRpNWOG/6Jnhq8jxsPAqzXT6gRpXmSvDHhHHUjaho50Drn7D7B3vynwVeinie31JWrKyRPArjP6Wicd30sfjpIPbY+JVmur6miNL8jaq55eRG136jU/cyf0lWU/MX3Iy6ZqDgg/aLfupPyXT1nyjPV8Rl8K+yvJpeVxN+hmPPA3Med/g7f3361DSXbo7X2j22GHktnBTtVyqLkkzvpoRzSd72DQd5G4+Cz6unbLcumWVzysF+WMtPnTbn9pVX335NXbo+UvsZJfEz6LC4jNZygNA8JOKmsr3tZq2O0MY6yDzva428AuxpobK+fuZbHmRunZjChR0sNOPQYMx63HV59pK5ds983I0RWFg0rwjYWaLEHuZzQ8iaMjoJN3W7ng+0Lqaae+vn7GexYkbr2YxYVtLFUDe9ozDqcNHj2grl2w2TcTRF5WSUVZIIAgCAwsRxOOAXedeho3nwVldcpvgrnZGHZVK7FJqp2RoNjuY3p7z0/gt0KoVrLMU7Z2PCMyLCIqZnHVj2gD0b6d37x7Aq3bOx7KkS8OFUd9rwVraHbZ8oMVMOKi3Zho9w7LeYO7VdHTezow96zl/g4+r9qSs9yrhfk42c2JlqLST3jjOtvTd4Hze8pqfaEK/dhy/whpPZc7ffs4X5LrDiGH0I4kTQRW3tztzfxa3J71x5+Nc90ss+gqrqpjthwZ0NVT1jHNY+OZhFnBrg4a9dtyrxOtp9MslGNkXF8pmpdpsFdRTGM6sPOjd1t/uNxX02l1Curz5+Z8frdK9PZt8vIiVpMYQFq2Cx/k0vEyH6KQjfua7cD3HcfBc32hpvEhvj2v6Ot7L1nhT2S6f9m0ZYw9pa4XBFiF8+m08o+oaTWGUPFKE08hYd29p6wurVYpxycyytwlgw1YVhAZtDissAsx2nURceHUqp1RnyyyFsodHaqxKeo5hcTf0Wi1/Ab15GqEOT2Vs58GdFhcVMzj6x4a0bmX937x7Aq3bOx7KkTcIVR32vBXcf22kmHFUwMUe640e7ut5vhquhp/Z8Ye9Zy/wcjVe1J2e5VwvyZmxOys7ZWVcvMDbkNPnuuCNR6O/vVWu1tbg6ocl3s72fapq6fH9mxAuKfQnKA0Dwm4vyuvkDTdkX0TOq488/zEjwXY0sNlf35MtjzI2xstUUdFSw04qYLsaM30serjq87+slc61TnNywy+OEsGbiGJUU8b4X1MBa9rmH6Vm5wt1qEYzi00metpmhsFrnYdWskDgeJkLXFpuHMvldYjQgt19i7E4+JDHqZU9rPo+KQOAc03BAIPWDqFw3wzYRe136jU/cyf0lWU/MX3Iy6ZqHgg/aLfupPyXT1nyjPV8RurFcOjqonwSi7Hggj8COog6hcqEnF7kaWsrB8+19LUYPW2BtJE4OY7oe07j3EaEd67MXG6v7mVpxZvnZzGo66nZUR7nDnN6WuHnNPcVx7a3XJxZpjLcsmh9uf2lVfffk1dij5S+xml8TPosLiGsidrcWFFSTVHS1pDe1ztGe8qymG+aiRk8LJpPg7po5a5klRIxrI7yuMjmtzOHmjU6nMb+C6upk1XiKM1azLk3l/j1J/wCJg/8AlZ/dcnw5+jNW5FB4XRT1NOyeKaF8kTrWbIwuLH6GwBubGx9q2aPdGTTXZVbhrJjcCuM2MtE47/pY/cJAPcfapa6vqZ5TLyNsLnF4QBAEBVJ8FknqJHHmszecd5+yFtV8YVpeZilTKc2/I8cU2hpcOBigAkl6bG9vtu/Ie5W06S3UPdPhGbUa+nTLbDmX/uylf5vFZemQ+xjB+DfxK6v+DSw9P7ZxP/0a2fr/AEidm5BgYz1DhPVWu2MakdVhuYP3nLm2X3aniPETuabQVafmXMii7R7dVlcSC8xR9EcZI/mfvd+HYrK9NCHllmqU2ysBoV5A96Gskp3iWF7o3jc5psfHrHYV5KKksM9Ta6NtYJi7MfpXQS5W1cQzAjc7oDh1A7iOj2LFHOkt3L4WQ1NC1VTi+10UyaJzHFjwQ5pIcDvBG8LvRkpLK6PkpxcG4y7OikRCA2psFj/KYuJkP0sYtrvc3oPaRuPh1r532hpfCnuj0z6r2XrPGhsl8S/onsUw5lQ3K7QjzXDeFjrscHlHRsrU1hlPrcImiJuwkfWbqP8AhdCF0JeZgnTOPkYjIXONg1xPUAVNySK9rJOh2fmk1cOLb1nf7P7qmeohHrkuhp5Pvg8sR2ipsPBjpgJZtxde4He7p7grKtJbf71nETPqNfTp1tr5kVWKnrMVlzavPS46Rs/Idw1XRcqNLDHX9s5EYajWzz3/AEi0GHD8DYJah4fORzRa7z9hnojtPtXLs1F2qeI8R/8Adnd02gp0yy+ZFZw7bqpxDEqVl+Kh43SJp86zXee70u7cktNCuqT7ZrU3KSNwhc00ETtXiwoqSao6WtOXtcdGe8hWVQ3zUSMnhZNC7MbPzYnMYY3NDspe5772GvTbW5JXYttjVHLM0YuTwWvyP1X+vB7H/wBlm/XR9GT8F+o8j9V/rwex/wDZP10fRjwX6le2u2OmwvizK5j2yXALL2BFjY36xr4FX03xtzghODibS4J8Z5TRCJxu+A8WevLvjPs0/hXP1de2zPqX1PMSe2u/Uan7mT+kqmn5i+5KXTNQ8EH7Rb91J+S6es+UZ6viN6rkGop/CRsty+nzxj6eK7mfvD0mePR2hadLd4csPpldkNyNa8G+1H+H1HFyEiCUhr7+g7c11ujqPZ3LdqafEjldoprlhkbtx+0ar778mqyj5S+x5L4mfRY3LiM1mqOGvGLmGiad30sn4Rg/7j7F0NDX3MoufkV/Z7g4qa6BtS2SJjX3yh4dewNr6DcbK+zVxrltwRjW5LJJeR+q/wBeD2P/ALKv9fH0Z74L9QOCCq/14PY/+yfro+jHgv1KpQVEmF1zXO8+CUteB0gGz7dhbe3gtMkra/uVrMZH0bBKHta9pu1wDgesEXC4bWHg2HogCAIDV+0+2csznQwXjYCWkjz39G8eb4LvaXQQglOfL/B8zrfadlknXXwvyzzwjZHmGprniCFozHMQHHvJ80e9e369J7KuWNJ7KlP37uF+SP2i4RWxs5NhbBFGNDMRZx68rT/U7XsWSOnlN77nlnbjtrjtrWEVvBtj6/EPpWRnK7XjZXFod2gm7nexXTvrr4b/AIChKRztDsTW0DONmY10fS+N2YN+0LAgdq8r1FdjwhKDj2V1XkAgMzBsUko52VERs9hvbocPSaewjRRnBTjtZ6nh5NpbU0sddTsxSl1DmjjWjeLaG4HpNOhVWhudc/An+xzvauk3x8eH7lLXZPnggMrC699NK2aM85p9o6QewhVW1K2DjIuoulTNTj5G6cKxBlTE2aM81w9h6Qe0FfLW1Sqm4yPtKLo3QU4+ZlqstMDFsYhpG55nhvUN7ndw6VbTRO14iii/U10xzNmtsf2unrDxUYMcZNgxur39VyPwHvXd0+hrpW6XL/B83qvaVuoeyHC9PNmbgexVm8fXOEUbRcsJANv33eiPf3KnUe0edtPL9TRpPZLfvXcL0MLaThJjhbybC2tAAtx1rNH2Gnzu86d6yQ00pvfaztKUYLbWsIqeAbMVuLSGXnZXHn1EpJHbl6XnsGnctFl0Klj8EYxcjcey2xtNhzfo255SOdK/Vx7uho7AuZbfOzvo0RgolhVJM1Vw14xrDRNP/mv97Ywf9x9i6Ohr7n+xRc/IkuBnCeKpn1LhzpnWb9hlwPa4uPsVetnmSj6HtK4ybEWIuCArHCNhHK6GVoF3xjjWdd2akeIuFfpp7LEQsWYmrOCzGuS1rWk8yccWeq++M+3T+JdDV17q8+aKK5Ykbj2u/Uan7mT+krmU/MX3NEumah4IP2i37qT8l09Z8oz1fEb1XINQQGmeFnZXk8nLYm/RSn6QD0Xnp7nfj3rqaO7ctj7M9sMPKNfF5c4Ekk3Gp1OlgFs8io+pHPDRc6AC5PYN64HbNp854xVPxOuc5upmlDGdjbhrPdqu1CKqr+xkb3SPobDqNsETIWebG1rR4Cy40pbm2zUlhYMlRPQgNLcMmEcVVMqWjmzts77bNPe23sXU0VmYbX5Ge2POS4cEeNcoo+JcefTnJ/AdYz7Lj+FZtZXtnn1LKpZReVkLAgCA1rieI0GCucf1irJJDdOZfUX6GD2uXTdl2oSXUTm06SmiTl3IoOIYnX43OGWdId7YmaRsHWejxcr4wrpjkvblNk5BhmH4O5rq53KqkWPER2LI+kF17XPf7OlVOdl3wcL1JYjHvlknNwvkG0dGMvRmkt7g2wVa0PrIl430OWcLUcjXR1FGSxwIcGvDgQdDo4BP0TTzGQ8bPaNa1wiEjuIzcVfmZ/OA6A63SNy3Rzj3uynjyPBengQF04MtpxRzcmmP+XnOU33MedAe47j4LLqqt0d0e0WQljh9Mk9r8BNFNZo+ifcsPV1t8Pwst+i1PjQ57XZ8z7Q0n6ezj4X0QS2mAICa2c2lloSQ0BzHalh3X6wegrJqdHC/vh+pu0evs03C5XoTtdwiyObaKFrCR5zjmt3C1vaskPZUU/elk3W+2pNYhHBCYbhNVichfcm/nSvvlHYOvuC1W306WOF/CMVWmv1k9z/llhrMQw/AW2/TVVtwsX69fRG33965c53ap88R/wDfyfQafSU6Vccy9TXWNY/W4xKI7Odc8ynivlHf9bvd7lohVXSs/ktcpTLzslwWsZaWvIe7eIWnmDqzn0z2bu9ZLtY3xD+SyFXmzZccYaA1oAA0AAsB3BYHyXndAcFAay2l4NamuqZal1VGM55reLccrRo0XzdA/NbqtXGEFHBTKpt5ybDwqhbTQxwM82NjWjwG/wAd6xzluk2y1LCwZaiehAcObfQoDU9XwSSmVz4aqNjc5cwGNxLRe7RcO6PyXRWuWMNFDpeeGbHxGhfPSvp3OGd8RYX2OXMW2JtvtfVYYyUZ7kXNZWCnbFcHsuHVIqHzskAY5uVrHNPOtrcuPUtN+qVkNqRVCtxeTYaxlwQGNiVEyoifDKMzHtLXDsP5r2MnF5R41ng1U7ggmzc2rjy30vG69r6X52+y6P66OPhKPBfqbK2joJKmmlgieI3SNyZyCQAdHaAjouPFYK5KM1JouksrBTdj+DZ1DVMqZZ2SBgdla1hbziLA3LjuBPtWq7VqcNqRXCrDybGWIuCAICv7bbOf4lTcQHBjw5r2PIuARv0BG8EhXUW+FLJCcdywQGw+wtRhlQZTURvY5ha9gY5pPS03LjuP4lXX6mNscYIwrcX2X9Yy0IAgNQR8HU9bW1E0xMMBnkIPpyC+9o6B2n2LpPVRhWkuXgz+G2+S/RbLRww8mpXGmjPnujA41/XeR17X69/VZY/GblulyW7MLCMOm4OMNYNYC87y573uce83Unq7X5nnhxOZ+DrDHi3Jw3ta94P4otVavMeFH0K5i3BFGQTSzuaehsoDm/zCxHvV8Nc/9kRdPoa82g2ZqqA/5iIht7CRvOjP8Q3eNltruhZ8LKZRceyIVhEIAQgNu7EYozF6N1BUu+miAyu9ItGjHDrI3H/lYJ7tPb4kOj22qOordcyvY1gc1G7LK3m35rx5ru49HcV2aNTXcsxf7Hy+p0llEsSXHr5EatBlMiiopJ3ZImOeepov7TuCrnbCCzN4LaqZ2vEFkuFDshDSs5TiMrWsbrkvZvc53pHsC5V3tCU3spX7nc0vshR969/sV/anhMc9pgw9vExDTjLAPIH1W7mDt39yqr0nO6zlnUc0liHCIzZPYGpxAiWTNFCTcyPuXv6y0HU9596nbqYV8LliNbkbk2e2dpqBmSnjDb+c86vcetzun8FzLLZWPMmaIxUeiWVZIIAgCAIAgCAIAgCAIAgCAIAgFkAQBAEAQBAEAsgCAIAgCAIAgCAIDpNE17S1wDmkWIIuCO0Im08oGpOETg+ZTxuq6MEMbrJCNQ0fWZ0gDpHUulptU5PZP+TPZXjlGtFuKQgMvCMSkpJmVERs9hv2Eek09hGijOCnFxZ6nh5R9F4JikVfTsnZYseNWnWx3OaR1g6LiTjKuWDVxNcnU7OUhObk8V/sj8Nys/VXYxuZR+i07ediK1tTt9S4eDBTtbLMNMjLCNh/fcPwGvcrKtNO17pPgs3RhxFGr5Za/G6i3Omf0NHNjjB9zR36ntW9KuiPoVe9NmzdkODWCkyy1NpphqBb6Nh6MrT5x7T7AsF2rlPiPCLoVJdl8CyFpygCAIAgCAIAgCAIAgCAIAgCAIAgCAIAgCAIAgCAIAgCAIAgCAIAgCAIDq9gIIIuDoQem+9AaA4Qdlzh1RzB9BLd0R+r9Znh0dh7F2NNd4kfqjJOO1lXWggEBL7PbTVWHuJp5LNdq5jhmY7tt0HtCrsphZ8SJRk49EhjW31fVt4t0oY06FsQyl1+gm5ce4KENNXDnH8knZJkvsjwZTVNpau8MW8MH6Vw/wDoO/XuVV2rjHiPLPYVN9m3sKwqGkjEUEbWMHQBvPWTvJ71zZzlN5kaEkujNUT0IAgCAIAgCAIAgCAIAgCAIAgCAIAgCAIAgCAIAgCAIAgCAIAgCAIAgCAIAgIzaDBIa+F1PMLtOoI85pG4tPQVOux1y3I8lFSWGaR2k2ErKEk5DNF0SRi+n7zBq0+5davUws+jM0q2iuCmkJsI336sjr/grty9SGGWPAtgK6rIPFcTGfTl5vsZ5x9yos1NcPqSjXJm1tlNg6XD7Ptxs3+q8DQ9ORu5g9/aufbqZ2cdIvjWolrWcsCAIAgCAIAgCAIAgCAIAgCAIAgCAIAgCAIAgCAIAgCAIAgCAIAgCAIAgCAIAgCAIAgCAIAgCAIAgCAIAgCAIAgCAIAgCAIAgCAIAgCAIAgCAIAgCAIAgCAIAgCAw8XxFlLC+eS+VguQN56gB0knQd6lCLm8I8bwsnTA8VZWQsqI7hrr6OFnNIJDgR0EEL2cHCW1iLyskdim1McUpp4opaiZoBcyFt8l92dxIDe7epxpbW5vC+pFy8j0wbaWOpkNO6OWCdrc3FTNyuLetpBIcO5eTpcVuXK+h6pZeCA2gx+SokfTU7KwNgkLZn07G5i7KCwB5dzQMwJ01tZXV1KK3Sxz1ki5N8Im8AxiV8LjUQzMdEy7nyMDBJYEktaHHXT3qqytbvdfZKLeOTJ2Z2ghxGETw3tctLXWDmkdBAPio21SrlhiMlJZR6YbjUdRx9rtFPI6N5dYC7QCSDfdY9K8lW44+oUskMdtmuBlhpaqWAX+mZGMpA3loJDnDtsrf076bSfoeb/RElVbSwMozXtJkhsDzN+pDbWNrEE6g9SrVMnPY+z1yWMknLUtZGZXGzQ0vJ6gBcqCTbwe5I/ZrH4sQi46IOaA4tLXizhoCLjtBBHep2VOt4Z5GW5GXi+INpYZKh4JbG0uIbvIHVdRhFykoo9bwsnngeLxVsDKiE3Y8dO8EbwR0EL2yDhLaxF5WTrgOMMrYuOjDg3PIyzrXvG4sduJ0uEsrcHhhPJjYdtNBPVS0bM2eK93EWa61s4ab65cwv3qUqZRgpvzPFJN4MnHMahomB8pPOOVjGjM97jua1o3lRhW5vCPXJIi4NsGCRkdRT1FNxhyxvlaAxx6GlzScpParHQ8Zi0/sR3+pKS4uxtUyjIdnfG+UHTLZhDSDre/OVarbg5nuecGDim1McMpp4opaiZoBeyFoOQHdncSA2/VvU40trc3hfUOWOEeuC7SRVL3QFkkM7RmMMrcrrdbd4cO4rydTis9r6BSzwMO2mgnqpqJuYSw7w61nDS5brra4v3pKmUYKfkwpJvBkvxdjaptHZ2d0RlB0y2DspG+97qKg3Dee55wY+0e0sNBxfGhx4x1hlF8oFsz3a6NFxfvUq6pWZweSkkZ2KV7aaGSocCWxsc8hu8hovoq4RcpKJ63hZPWiqRNGyVoID2tcAd9nC4v7UksPATyek0mVpcdwBPs1Xi5PSqUe3ImjbNHQ1ro3DMHtjaQR1jn6rRLT4eHJZK1PPkSsO0lPJSvrYyXRsa4uAFngs85pabWcO1VumSnsZLcmskdDti57Q9uH1pa4AgiNliDqCOerHQk8OSPN/0LDh9SZY2yFj4y4XyPFnt7CAd6oksPBJGPtDiApqaWcuy5GEg2zG50bZvSbkaKVcd0khJ4WTG2RnbJRxPZJJJcHM6Y3kLgSH5vqkEEW6FK5Ym1g8g+DxxPaqOKU08MU1RM0AvZC0EMvuzuJAaezevY0trc3hfUOXOD0wXaWOpkdA5kkM7RmMUrcri36zSCQ4dy8spcVuTygpZ4MrCcYZUvnYwOBglMTr2sSADcWO7VRlW4pN+Z6pZH+Ls5VyKzs/FcbfTLbNltvve6eG9m8Z5wY20G0sNC6JkocTK6wyi+UXALndTQXAX7VKumVmWvI8lJIlamobEx0j3BrGguc47gALkqtJt4RIrH/bhuXjuSVfJ7X4/ixly/Wy3zZencr/0/ONyz6Fe/zwWimnbKxsjCHNcA5rhuIOoKoaaeGWI9V4AgKPt5irBUUtK8SOYHiomEcbpHZY/0QLWAmxfb+VatPB7ZSX2RVN8pHXY3GYzW1NOxsrY5jyiISxviOY2E4DXgEjNZ38R6l7fW/DUn2uH5/YQl7zRl8GovSySHWV9ROZesvDyLHuAAUNT8aXlhHtfR0GNl1ZTCpw90UjzIyKVz2Oy827/N6CAF74fuPbLK80N3KyiPwWSubV4jySOnc3lXOMr3tN+LZuyg3FlZNQ2Q3t9EY7svBZWPq3U0/K2Qtdkfl4pznAjIb3zAWN1n9zetpZzjkpOzgOG09FiLB9BLDHHVtHQf+7mt2E2PYVrs/wAkpVvtPj/4VR91KQrXnkGLlp5prDcj6juKza9WUnwRfMhn0H+sjZlGxrY2NZYNDWhtt1rC3uWCTeXkuXRT9s46dmF1TKYRhrXjMGWsH8Y3Pe243WmhydqciE8bXg54QcRa2nhpDnPKHNa8Rtc93FNs6azWgk3HN/iKaeGZuXp/Ym+MGLgmOwjEyImTMiqo2giSJ8QEsQs22cC949NPqhSsrl4XOMr654PIyW7gsO3n7OqvuXqnT/Nj9yc/hZXML/6VJBJupKxkQf8AVinLAA7sa/ce0K+X+VNf7L8orXu/ZnfZXFBRYTNUHUslqso63GZ4YPEkLy6G+5R+i/o9i8QyQMeLRUsNHK1lTx1PIXzvdTysa8T/AK1d7m2AuQ7vaFc4OUpJtYfXK8uiCaSRba0iTGKUuN2illfF1Zi5ocR25SPArNHiiX3LH8aLDjMdO6I8qDDEC1x4y2UEEZSb7tbKiDln3eybx5kDVkHGaYjdyOa388avj8iX3RB/GvsccG4vBM936R9TOZT05g6wB7hZean4kvLCFfQ2xAbV4a9v6XlBZpvLCx3GA9m5e0/BNPrAn2ivOwmSWoxCpptKqmq2vi/fHEszxnrDhfxV29KMIy6a/wCyGHltdknhWLMrcTpqiPc+ifcHe1wls5p6iDoq5wcKnF+pJPMkzArMap56yrM7J3xtjNJHxcMkrdb8eczGkA5rD+FTjXKMI4az33/B45Jt5MqixU1OB1DX34yGGWGTMC112N5pLTq27cp161Fw23rHTeQnmBcNnv1Wn+5j/pCzWfG/uWx6Mqu/Rv8AsO/AqMe0H0V/g0/ZdJ90PzV2q+dIjX8KICrAa7HGs/R8W1xtuzmI5/HcSro/8bZB/wCxIYFPiwpoOLhoyzio8pdJICRlFrgN0NlCap3PLZ6nPBcKUvyNMgaH5RnDSS0OtzrE6kXWV4zwWlN27xaMVNLSvEjo2u5RMI43SmzP0ILWAmxfr/COta9PB7ZSX2Xl9yqb5SOuxmMRmrqqdjZGslPKYRLG+I3dYTgNeASM1nfxFLoPZGT+z/6EJLLRmcGtuSPk3yvnqHS9ZeJHCx7gAB2WUdV8aXlhHtfR5sxwurKVtTh7opZOMZFK57HFoyl7xzevKE8P3Htlleg3crKPXYn9PiX/AKw/0NXl/wAMPsIdsX/63/7L/wDVP+D9x/uV6rxinqamtdOyd7DGaSIxwSytyi/GuDmNIuX2/kCvjXKMYqLXr2QbTbyTWB4hFX4U5lW/JZjqedz+YQRzbm/mkgg69aqsi67sx+6Jppx5OobilFFxbmQVsDW5dLxylgFrFpu1xt7U/wAU3nmL/B57yXqWPZuqhmpYpKZuSJzRkZa2UbiLdFjcKi1SU2pdlkWmuCTUD0FAQ+F4LxNTU1T353zlgHNtkYwWawam+pJvpqVZKzMVFeRFRw8jGsF5RLTzsfkkp5C4G2bM1wyvYdRvFvYkLNqa9Q45aZg1mzUjJn1FDUGndKbyMLBJE931shILXdoOqnG5OO2az/Z5t5yhQ7MymdlVWVLp5Ir8W1rRHEwuFiQ0XJNuspK5bdsFjIUXnLZ4DZqrimqJaatbG2eTjC10AfY5Q3zi8dDV740HFKUevqebWm8MkaLDKvLKypqmyh7C1uWER5SQQTo45u5QlOGU4rH7kkn5s9cHwJkNFHQyEStbFxTiRYOFrHS5t7V5Oxym5oKOFgj9mNkGUVPNSvfx0cz3EhwtzXNDcp1N9Bv0U7b3OSkuGjyMMLBjxbNV0LOIgxAthGjc8TXysb0Bslxew0BIUndXJ5lHk82yXCZk1GyEfIHYfE8tD9XSOGZznZg5znai5JCir34m9nuxbcGXT4HasNY+TNaFsMbMtsgveQ3vqXG3VuUXZ7m1Lzye7ecnfabBeWRta1/FyRyMljktmyuYb7ri4IuDr0ryqzYxJZPfHsO5XTS0+bLxjCzNa9r9Nr6+1eVz2SUj1rKwdKjBY5qXkcvObxbYyd3mgAOHUbi6Kxqe9Hm3jBAYdsOYqempXT544Z3TvGS3GnMXsB52gDiD03srpajMnLHLWCKrwsFsrqVs0b4ni7Xtc1w7HCxWeLcXlE2sldOyJdTU8Lqhwnpv0VSwWcOgXaSQ4FtgQd9uhXeP7zeOH5EdnGDzk2WqaosbX1YlhY4O4qOIRB5abt4w3JIv0Cy98aMfgjhnmxvtkrNguatirc9hHC+LJl353NdfNfS2XdbpVas/xuHq8ktvvZMKt2akbM+poajk75dZWOYJInuGmbJcFru0HVTVya2zWcHjjzlHphOzjmT8rqpzUThpaw5QyOMHzgxgvYnpJJK8nanHbFYQUecsysGwbk01VLnzcolElrWy2Y1lr313X6FGdm5RXoeqOG2RcOxwhrZq2CTIZY3tyZbhr3b3jXrF7dd1Y9RmCg10ebMPKJfZvCG0NPHTtdmyg5n2sXOcS57iOskkqq2e+W49isLBHV+y3GSVbmy5W1cIjezLezwC0SXuL6G1verI3YUcrpnjh39TwpsCxKJjY2YhHlY0NH+VB0AsPTXrtqby4/kbZepZnxFzCwnUtIJt0kWJss+eckypYTstX0sLKaPEGiONoaLUzcwH2i86rTO6uUtzjz9ytRkljJJQbLMjpJqRj3F04fxkz+c9z3ixc7dfuUHc3NSfl5Hqhxgw6TAcSiYyJmIRhrGhrf8AKg6NFhrn7FJ21N5cfyebZepYsNilZG1s0gkkF8zw3IDrpzbm2naqJNN8LBNfUwsJwXiaipqnvzvnc23NtkYwWYwam+pJv2qc7N0VFeR4o4bYxnBePmpqhj8j6d5N7XzMcLSMOotfQ36wEhZti4vzDjnkwavZmWOV89DUmndKc0kbmCSJztxdlJBa7rsdVNXJxUZrOP5PHHnKFBszIZ2VdZUunkizcU1rRHEwuBa4houSSDbUpK5bXGCwmFDnLOuIbMzCofVUVVxD5bcaxzBJG8tFg6xIsbJG6O3bNZwHF5ymd8L2Zkh4+Z9QZKqZmTjnNAawAHIGxg6AE336pK5PCS4XkFDHPmSez2FNoqeOmac2Rti7cXE6ucR1kknxVdk98nIlFYWCOk2VY+WrL3Xhq2NEkNtz2jKXh195Fuje26mr2lH1XmR2cv6mGzZyvazk7cRPE2y3MLTMG7rcZmte3TZT8avO7bz9+DzbLGMljwnDo6WFlPECGRtyi5ue8npJOqonJzluZNLCwZiiemvPKd6r8X5aAeU31X4vy0A8p3qvxfloB5TfVfi/LQDyneq/F+WgHlN9V+L8tAPKb6r8X5aAeU71X4vy0A8pvqvxfloB5TvVfi/LQDym+q/F+WgHlN9V+L8tAPKd6r8X5aAeU31X4vy0A8pvqvxfloB5TfVfi/LQDyneq/F+WgHlN9V+L8tAPKb6r8X5aAeU31X4vy0A8pvqvxfloB5TvVfi/LQDyneq/F+WgHlN9V+L8tAPKb6r8X5aAeU31X4vy0A8p3qvxfloB5TfVfi/LQDym+q/F+WgHlN9V+L8tAPKd6r8X5aAeU31X4vy0A8p3qvxfloB5TfVfi/LQDym+q/F+WgHlN9V+L8tAPKb6r8X5aAeU71X4vy0A8pvqvxfloB5TfVfi/LQDym+q/F+WgHlO9V+L8tAPKd6r8X5aA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18" name="Picture 22" descr="http://www.abes-es.org.br/sites/default/files/resize/imagens/noticias/logo-ana-216x10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25" y="4555024"/>
            <a:ext cx="828758" cy="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http://www.cprm.gov.br/publique/templates/htm/cprm/img/log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604" y="4468510"/>
            <a:ext cx="706678" cy="50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https://www.embrapa.br/image/layout_set_logo?img_id=1343656&amp;t=146363467762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643" y="4587668"/>
            <a:ext cx="1022074" cy="38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http://dnocs.gov.br/portal/images/gov/logo_dnocs_02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013" y="4437320"/>
            <a:ext cx="543702" cy="63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771636" y="5232032"/>
            <a:ext cx="3049334" cy="114095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pt-BR" altLang="en-US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Ministério da Integração Nacional</a:t>
            </a:r>
          </a:p>
          <a:p>
            <a:pPr algn="ctr"/>
            <a:r>
              <a:rPr lang="pt-BR" altLang="en-US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Ministério do Desenvolvimento Social</a:t>
            </a:r>
          </a:p>
          <a:p>
            <a:pPr algn="ctr"/>
            <a:r>
              <a:rPr lang="pt-BR" altLang="en-US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Governos Estaduais</a:t>
            </a:r>
          </a:p>
          <a:p>
            <a:pPr algn="ctr"/>
            <a:r>
              <a:rPr lang="pt-BR" altLang="en-US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Governos Municipais</a:t>
            </a:r>
          </a:p>
          <a:p>
            <a:pPr algn="ctr" defTabSz="44926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t-BR" sz="1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 </a:t>
            </a:r>
            <a:endParaRPr lang="pt-BR" sz="1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  <a:p>
            <a:pPr algn="ctr" defTabSz="44926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pt-BR" sz="1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3074" name="Picture 2" descr="http://www.fbb.org.br/projetos/imagens/custom/loginFbb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9" t="4942" r="4402" b="5018"/>
          <a:stretch/>
        </p:blipFill>
        <p:spPr bwMode="auto">
          <a:xfrm>
            <a:off x="7196186" y="4507166"/>
            <a:ext cx="671513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bs.twimg.com/profile_images/598222762889576451/bdfjOLb3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392" y="4437320"/>
            <a:ext cx="623879" cy="62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pbs.twimg.com/profile_images/458691576089169920/Oj30Ye1p.jpe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9" b="21085"/>
          <a:stretch/>
        </p:blipFill>
        <p:spPr bwMode="auto">
          <a:xfrm>
            <a:off x="8001988" y="4409910"/>
            <a:ext cx="1012371" cy="60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oincrivelze.com.br/wp-content/uploads/2016/03/photo11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17" t="11428" b="65143"/>
          <a:stretch/>
        </p:blipFill>
        <p:spPr bwMode="auto">
          <a:xfrm>
            <a:off x="7811216" y="342983"/>
            <a:ext cx="897966" cy="325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34834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39750" y="908050"/>
            <a:ext cx="8229600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pt-BR" alt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Sistema de dessalinização</a:t>
            </a: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3238"/>
            <a:ext cx="9144000" cy="3743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97997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196975"/>
            <a:ext cx="9074150" cy="3848100"/>
          </a:xfrm>
          <a:prstGeom prst="rect">
            <a:avLst/>
          </a:prstGeom>
          <a:noFill/>
          <a:ln w="3240" cap="sq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576263" y="455620"/>
            <a:ext cx="8226425" cy="1201738"/>
            <a:chOff x="363" y="287"/>
            <a:chExt cx="5182" cy="757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363" y="456"/>
              <a:ext cx="5182" cy="407"/>
            </a:xfrm>
            <a:prstGeom prst="roundRect">
              <a:avLst>
                <a:gd name="adj" fmla="val 241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pt-BR" altLang="en-US"/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363" y="287"/>
              <a:ext cx="5182" cy="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9pPr>
            </a:lstStyle>
            <a:p>
              <a:pPr algn="ctr" eaLnBrk="1" hangingPunct="1">
                <a:buSzPct val="100000"/>
              </a:pPr>
              <a:r>
                <a:rPr lang="pt-BR" altLang="en-US" sz="3600" b="1" dirty="0" smtClean="0">
                  <a:solidFill>
                    <a:srgbClr val="002060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Sistema de Produção Integrado</a:t>
              </a:r>
            </a:p>
            <a:p>
              <a:pPr algn="ctr" eaLnBrk="1" hangingPunct="1">
                <a:buSzPct val="100000"/>
              </a:pPr>
              <a:endParaRPr lang="pt-BR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46314" y="5142804"/>
            <a:ext cx="8229600" cy="12332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pt-BR" altLang="en-US" sz="18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Requisitos técnicos para instalação:</a:t>
            </a:r>
          </a:p>
          <a:p>
            <a:pPr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pt-BR" altLang="en-US" sz="1800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Vazão do poço superior a 5.000 l/h</a:t>
            </a:r>
          </a:p>
          <a:p>
            <a:pPr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pt-BR" altLang="en-US" sz="1800" dirty="0" smtClean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Solo com profundidade de pelo menos 1 metro</a:t>
            </a:r>
          </a:p>
          <a:p>
            <a:pPr algn="ctr" eaLnBrk="1" hangingPunct="1">
              <a:buSzPct val="100000"/>
            </a:pPr>
            <a:endParaRPr lang="pt-BR" altLang="en-US" sz="2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40535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tângulo 39"/>
          <p:cNvSpPr/>
          <p:nvPr/>
        </p:nvSpPr>
        <p:spPr>
          <a:xfrm>
            <a:off x="7888492" y="366311"/>
            <a:ext cx="953037" cy="5687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Retângulo 34"/>
          <p:cNvSpPr/>
          <p:nvPr/>
        </p:nvSpPr>
        <p:spPr>
          <a:xfrm>
            <a:off x="6686767" y="379010"/>
            <a:ext cx="953037" cy="5687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Retângulo 35"/>
          <p:cNvSpPr/>
          <p:nvPr/>
        </p:nvSpPr>
        <p:spPr>
          <a:xfrm>
            <a:off x="5421929" y="379010"/>
            <a:ext cx="953037" cy="5687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Retângulo 36"/>
          <p:cNvSpPr/>
          <p:nvPr/>
        </p:nvSpPr>
        <p:spPr>
          <a:xfrm>
            <a:off x="4089063" y="379010"/>
            <a:ext cx="953037" cy="5687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Retângulo 37"/>
          <p:cNvSpPr/>
          <p:nvPr/>
        </p:nvSpPr>
        <p:spPr>
          <a:xfrm>
            <a:off x="2890636" y="379011"/>
            <a:ext cx="953037" cy="5687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Retângulo 38"/>
          <p:cNvSpPr/>
          <p:nvPr/>
        </p:nvSpPr>
        <p:spPr>
          <a:xfrm>
            <a:off x="1608624" y="379011"/>
            <a:ext cx="953037" cy="5687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2" name="Retângulo de cantos arredondados 41"/>
          <p:cNvSpPr/>
          <p:nvPr/>
        </p:nvSpPr>
        <p:spPr>
          <a:xfrm>
            <a:off x="5951162" y="661270"/>
            <a:ext cx="2434578" cy="992279"/>
          </a:xfrm>
          <a:prstGeom prst="roundRect">
            <a:avLst/>
          </a:prstGeom>
          <a:solidFill>
            <a:srgbClr val="FFFF00"/>
          </a:solidFill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002060"/>
                </a:solidFill>
                <a:latin typeface="Calibri" panose="020F0502020204030204" pitchFamily="34" charset="0"/>
              </a:rPr>
              <a:t>Política Pública </a:t>
            </a:r>
            <a:endParaRPr lang="pt-BR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r>
              <a:rPr lang="pt-BR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Água </a:t>
            </a:r>
            <a:r>
              <a:rPr lang="pt-BR" b="1" dirty="0">
                <a:solidFill>
                  <a:srgbClr val="002060"/>
                </a:solidFill>
                <a:latin typeface="Calibri" panose="020F0502020204030204" pitchFamily="34" charset="0"/>
              </a:rPr>
              <a:t>Doce</a:t>
            </a:r>
          </a:p>
        </p:txBody>
      </p:sp>
      <p:sp>
        <p:nvSpPr>
          <p:cNvPr id="43" name="Seta para a direita 42"/>
          <p:cNvSpPr/>
          <p:nvPr/>
        </p:nvSpPr>
        <p:spPr>
          <a:xfrm>
            <a:off x="3249025" y="1051721"/>
            <a:ext cx="244699" cy="231819"/>
          </a:xfrm>
          <a:prstGeom prst="rightArrow">
            <a:avLst/>
          </a:prstGeom>
          <a:solidFill>
            <a:srgbClr val="FFFF00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Seta para a direita 43"/>
          <p:cNvSpPr/>
          <p:nvPr/>
        </p:nvSpPr>
        <p:spPr>
          <a:xfrm>
            <a:off x="5612326" y="1039023"/>
            <a:ext cx="244699" cy="231819"/>
          </a:xfrm>
          <a:prstGeom prst="rightArrow">
            <a:avLst/>
          </a:prstGeom>
          <a:solidFill>
            <a:srgbClr val="FFFF00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CaixaDeTexto 46"/>
          <p:cNvSpPr txBox="1"/>
          <p:nvPr/>
        </p:nvSpPr>
        <p:spPr>
          <a:xfrm>
            <a:off x="1490111" y="4976768"/>
            <a:ext cx="1268675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Formulação do Programa</a:t>
            </a:r>
            <a:endParaRPr lang="pt-BR" sz="1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8" name="CaixaDeTexto 47"/>
          <p:cNvSpPr txBox="1"/>
          <p:nvPr/>
        </p:nvSpPr>
        <p:spPr>
          <a:xfrm>
            <a:off x="2694990" y="4227647"/>
            <a:ext cx="1336423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sz="1400" b="1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pt-BR" dirty="0"/>
              <a:t>Lançamento do Programa</a:t>
            </a:r>
          </a:p>
        </p:txBody>
      </p:sp>
      <p:sp>
        <p:nvSpPr>
          <p:cNvPr id="49" name="CaixaDeTexto 48"/>
          <p:cNvSpPr txBox="1"/>
          <p:nvPr/>
        </p:nvSpPr>
        <p:spPr>
          <a:xfrm>
            <a:off x="3987626" y="2950326"/>
            <a:ext cx="1335819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sz="1400" b="1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pt-BR" dirty="0"/>
              <a:t>Consolidação do Programa</a:t>
            </a:r>
          </a:p>
        </p:txBody>
      </p:sp>
      <p:sp>
        <p:nvSpPr>
          <p:cNvPr id="50" name="CaixaDeTexto 49"/>
          <p:cNvSpPr txBox="1"/>
          <p:nvPr/>
        </p:nvSpPr>
        <p:spPr>
          <a:xfrm>
            <a:off x="5323446" y="2279684"/>
            <a:ext cx="3428668" cy="307777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sz="1400" b="1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pt-BR" dirty="0"/>
              <a:t>Escala do Programa</a:t>
            </a:r>
          </a:p>
        </p:txBody>
      </p:sp>
      <p:sp>
        <p:nvSpPr>
          <p:cNvPr id="51" name="CaixaDeTexto 50"/>
          <p:cNvSpPr txBox="1"/>
          <p:nvPr/>
        </p:nvSpPr>
        <p:spPr>
          <a:xfrm>
            <a:off x="1597890" y="6079563"/>
            <a:ext cx="954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2003</a:t>
            </a:r>
            <a:endParaRPr lang="pt-BR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2" name="CaixaDeTexto 51"/>
          <p:cNvSpPr txBox="1"/>
          <p:nvPr/>
        </p:nvSpPr>
        <p:spPr>
          <a:xfrm>
            <a:off x="3042560" y="6071324"/>
            <a:ext cx="754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b="1">
                <a:latin typeface="Calibri" panose="020F0502020204030204" pitchFamily="34" charset="0"/>
              </a:defRPr>
            </a:lvl1pPr>
          </a:lstStyle>
          <a:p>
            <a:r>
              <a:rPr lang="pt-BR" sz="1600" dirty="0">
                <a:solidFill>
                  <a:srgbClr val="002060"/>
                </a:solidFill>
              </a:rPr>
              <a:t>2004</a:t>
            </a:r>
          </a:p>
        </p:txBody>
      </p:sp>
      <p:sp>
        <p:nvSpPr>
          <p:cNvPr id="53" name="CaixaDeTexto 52"/>
          <p:cNvSpPr txBox="1"/>
          <p:nvPr/>
        </p:nvSpPr>
        <p:spPr>
          <a:xfrm>
            <a:off x="3953751" y="6076496"/>
            <a:ext cx="1261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rgbClr val="002060"/>
                </a:solidFill>
                <a:latin typeface="Calibri" panose="020F0502020204030204" pitchFamily="34" charset="0"/>
              </a:rPr>
              <a:t>2005</a:t>
            </a:r>
            <a:r>
              <a:rPr lang="pt-BR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pt-BR" sz="1600" b="1" dirty="0">
                <a:solidFill>
                  <a:srgbClr val="002060"/>
                </a:solidFill>
                <a:latin typeface="Calibri" panose="020F0502020204030204" pitchFamily="34" charset="0"/>
              </a:rPr>
              <a:t>a</a:t>
            </a:r>
            <a:r>
              <a:rPr lang="pt-BR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2011</a:t>
            </a:r>
            <a:endParaRPr lang="pt-BR" sz="16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4" name="CaixaDeTexto 53"/>
          <p:cNvSpPr txBox="1"/>
          <p:nvPr/>
        </p:nvSpPr>
        <p:spPr>
          <a:xfrm>
            <a:off x="5288600" y="6076496"/>
            <a:ext cx="1524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b="1"/>
            </a:lvl1pPr>
          </a:lstStyle>
          <a:p>
            <a:r>
              <a:rPr lang="pt-BR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2012 </a:t>
            </a:r>
            <a:r>
              <a:rPr lang="pt-BR" sz="1600" dirty="0">
                <a:solidFill>
                  <a:srgbClr val="002060"/>
                </a:solidFill>
                <a:latin typeface="Calibri" panose="020F0502020204030204" pitchFamily="34" charset="0"/>
              </a:rPr>
              <a:t>a </a:t>
            </a:r>
            <a:r>
              <a:rPr lang="pt-BR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2015</a:t>
            </a:r>
            <a:endParaRPr lang="pt-BR" sz="16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5" name="CaixaDeTexto 54"/>
          <p:cNvSpPr txBox="1"/>
          <p:nvPr/>
        </p:nvSpPr>
        <p:spPr>
          <a:xfrm>
            <a:off x="6584497" y="6068743"/>
            <a:ext cx="1524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b="1"/>
            </a:lvl1pPr>
          </a:lstStyle>
          <a:p>
            <a:r>
              <a:rPr lang="pt-BR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2016 </a:t>
            </a:r>
            <a:r>
              <a:rPr lang="pt-BR" sz="1600" dirty="0">
                <a:solidFill>
                  <a:srgbClr val="002060"/>
                </a:solidFill>
                <a:latin typeface="Calibri" panose="020F0502020204030204" pitchFamily="34" charset="0"/>
              </a:rPr>
              <a:t>a </a:t>
            </a:r>
            <a:r>
              <a:rPr lang="pt-BR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2019</a:t>
            </a:r>
            <a:endParaRPr lang="pt-BR" sz="16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6" name="CaixaDeTexto 55"/>
          <p:cNvSpPr txBox="1"/>
          <p:nvPr/>
        </p:nvSpPr>
        <p:spPr>
          <a:xfrm>
            <a:off x="4009641" y="3605103"/>
            <a:ext cx="113763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150 </a:t>
            </a:r>
            <a:r>
              <a:rPr lang="pt-BR" sz="1050" b="1" dirty="0">
                <a:solidFill>
                  <a:srgbClr val="002060"/>
                </a:solidFill>
                <a:latin typeface="Calibri" panose="020F0502020204030204" pitchFamily="34" charset="0"/>
              </a:rPr>
              <a:t>s</a:t>
            </a:r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istemas implantados</a:t>
            </a:r>
          </a:p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100 mil beneficiados</a:t>
            </a:r>
          </a:p>
          <a:p>
            <a:pPr algn="ctr"/>
            <a:endParaRPr lang="pt-BR" sz="105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600 operadores capacitados</a:t>
            </a:r>
          </a:p>
          <a:p>
            <a:pPr algn="ctr"/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350 técnicos capacitados</a:t>
            </a:r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7" name="CaixaDeTexto 56"/>
          <p:cNvSpPr txBox="1"/>
          <p:nvPr/>
        </p:nvSpPr>
        <p:spPr>
          <a:xfrm>
            <a:off x="5353916" y="4619540"/>
            <a:ext cx="106459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Formalização dos convênios</a:t>
            </a:r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8" name="CaixaDeTexto 57"/>
          <p:cNvSpPr txBox="1"/>
          <p:nvPr/>
        </p:nvSpPr>
        <p:spPr>
          <a:xfrm>
            <a:off x="6624652" y="4405704"/>
            <a:ext cx="107726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1375 sistemas implantados</a:t>
            </a:r>
          </a:p>
          <a:p>
            <a:pPr algn="ctr"/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Meio milhão de pessoas beneficiadas</a:t>
            </a:r>
            <a:endParaRPr lang="pt-BR" sz="1050" b="1" dirty="0">
              <a:solidFill>
                <a:srgbClr val="002060"/>
              </a:solidFill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4009641" y="5321341"/>
            <a:ext cx="11376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Documento Base Planos Estaduais</a:t>
            </a:r>
          </a:p>
        </p:txBody>
      </p:sp>
      <p:sp>
        <p:nvSpPr>
          <p:cNvPr id="27" name="CaixaDeTexto 26"/>
          <p:cNvSpPr txBox="1"/>
          <p:nvPr/>
        </p:nvSpPr>
        <p:spPr>
          <a:xfrm>
            <a:off x="5290331" y="5095376"/>
            <a:ext cx="1227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Decretos </a:t>
            </a:r>
          </a:p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Núcleos Estaduais</a:t>
            </a:r>
          </a:p>
        </p:txBody>
      </p:sp>
      <p:sp>
        <p:nvSpPr>
          <p:cNvPr id="28" name="Retângulo 27"/>
          <p:cNvSpPr/>
          <p:nvPr/>
        </p:nvSpPr>
        <p:spPr>
          <a:xfrm>
            <a:off x="393056" y="366311"/>
            <a:ext cx="953037" cy="5687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1" name="CaixaDeTexto 30"/>
          <p:cNvSpPr txBox="1"/>
          <p:nvPr/>
        </p:nvSpPr>
        <p:spPr>
          <a:xfrm>
            <a:off x="182470" y="6060276"/>
            <a:ext cx="12913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1997 - 2002</a:t>
            </a:r>
            <a:endParaRPr lang="pt-BR" sz="16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6" name="Seta para a direita 45"/>
          <p:cNvSpPr/>
          <p:nvPr/>
        </p:nvSpPr>
        <p:spPr>
          <a:xfrm>
            <a:off x="108108" y="5734776"/>
            <a:ext cx="8916149" cy="198034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2" name="Retângulo de cantos arredondados 31"/>
          <p:cNvSpPr/>
          <p:nvPr/>
        </p:nvSpPr>
        <p:spPr>
          <a:xfrm>
            <a:off x="3587138" y="658794"/>
            <a:ext cx="1919552" cy="992279"/>
          </a:xfrm>
          <a:prstGeom prst="roundRect">
            <a:avLst/>
          </a:prstGeom>
          <a:solidFill>
            <a:srgbClr val="FFFF00"/>
          </a:solidFill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Programa Água </a:t>
            </a:r>
            <a:r>
              <a:rPr lang="pt-BR" b="1" dirty="0">
                <a:solidFill>
                  <a:srgbClr val="002060"/>
                </a:solidFill>
                <a:latin typeface="Calibri" panose="020F0502020204030204" pitchFamily="34" charset="0"/>
              </a:rPr>
              <a:t>Doce</a:t>
            </a:r>
          </a:p>
        </p:txBody>
      </p:sp>
      <p:sp>
        <p:nvSpPr>
          <p:cNvPr id="33" name="Retângulo de cantos arredondados 32"/>
          <p:cNvSpPr/>
          <p:nvPr/>
        </p:nvSpPr>
        <p:spPr>
          <a:xfrm>
            <a:off x="1522037" y="671492"/>
            <a:ext cx="1644324" cy="992279"/>
          </a:xfrm>
          <a:prstGeom prst="roundRect">
            <a:avLst/>
          </a:prstGeom>
          <a:solidFill>
            <a:srgbClr val="FFFF00"/>
          </a:solidFill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Projeto Água </a:t>
            </a:r>
            <a:r>
              <a:rPr lang="pt-BR" b="1" dirty="0">
                <a:solidFill>
                  <a:srgbClr val="002060"/>
                </a:solidFill>
                <a:latin typeface="Calibri" panose="020F0502020204030204" pitchFamily="34" charset="0"/>
              </a:rPr>
              <a:t>Doce</a:t>
            </a:r>
          </a:p>
        </p:txBody>
      </p:sp>
      <p:sp>
        <p:nvSpPr>
          <p:cNvPr id="34" name="CaixaDeTexto 33"/>
          <p:cNvSpPr txBox="1"/>
          <p:nvPr/>
        </p:nvSpPr>
        <p:spPr>
          <a:xfrm>
            <a:off x="257628" y="3544924"/>
            <a:ext cx="1250830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Programa Água Boa</a:t>
            </a:r>
            <a:endParaRPr lang="pt-BR" sz="1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5" name="CaixaDeTexto 44"/>
          <p:cNvSpPr txBox="1"/>
          <p:nvPr/>
        </p:nvSpPr>
        <p:spPr>
          <a:xfrm>
            <a:off x="289465" y="4418013"/>
            <a:ext cx="11376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52 sistemas instalados</a:t>
            </a:r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1" name="CaixaDeTexto 40"/>
          <p:cNvSpPr txBox="1"/>
          <p:nvPr/>
        </p:nvSpPr>
        <p:spPr>
          <a:xfrm>
            <a:off x="6542738" y="3604466"/>
            <a:ext cx="120149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diagnósticos</a:t>
            </a:r>
          </a:p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em 3600 comunidades</a:t>
            </a:r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9" name="CaixaDeTexto 58"/>
          <p:cNvSpPr txBox="1"/>
          <p:nvPr/>
        </p:nvSpPr>
        <p:spPr>
          <a:xfrm>
            <a:off x="5353916" y="3647340"/>
            <a:ext cx="106459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Plano Brasil </a:t>
            </a:r>
          </a:p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Sem Miséria</a:t>
            </a:r>
          </a:p>
          <a:p>
            <a:pPr algn="ctr"/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Programa Água </a:t>
            </a:r>
          </a:p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Para Todos</a:t>
            </a:r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0" name="CaixaDeTexto 59"/>
          <p:cNvSpPr txBox="1"/>
          <p:nvPr/>
        </p:nvSpPr>
        <p:spPr>
          <a:xfrm>
            <a:off x="6551839" y="2818967"/>
            <a:ext cx="12014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1ª FASE</a:t>
            </a:r>
            <a:endParaRPr lang="pt-BR" sz="12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1" name="CaixaDeTexto 60"/>
          <p:cNvSpPr txBox="1"/>
          <p:nvPr/>
        </p:nvSpPr>
        <p:spPr>
          <a:xfrm>
            <a:off x="7778119" y="2811214"/>
            <a:ext cx="12014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2ª FASE</a:t>
            </a:r>
            <a:endParaRPr lang="pt-BR" sz="12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2" name="CaixaDeTexto 61"/>
          <p:cNvSpPr txBox="1"/>
          <p:nvPr/>
        </p:nvSpPr>
        <p:spPr>
          <a:xfrm>
            <a:off x="7801404" y="6068095"/>
            <a:ext cx="1524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b="1"/>
            </a:lvl1pPr>
          </a:lstStyle>
          <a:p>
            <a:r>
              <a:rPr lang="pt-BR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2020 a 2023</a:t>
            </a:r>
            <a:endParaRPr lang="pt-BR" sz="16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3" name="CaixaDeTexto 62"/>
          <p:cNvSpPr txBox="1"/>
          <p:nvPr/>
        </p:nvSpPr>
        <p:spPr>
          <a:xfrm>
            <a:off x="7764264" y="3971740"/>
            <a:ext cx="12014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2400 sistemas implantados</a:t>
            </a:r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4" name="CaixaDeTexto 63"/>
          <p:cNvSpPr txBox="1"/>
          <p:nvPr/>
        </p:nvSpPr>
        <p:spPr>
          <a:xfrm>
            <a:off x="7764264" y="4727509"/>
            <a:ext cx="120149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1,5 milhão de pessoas beneficiadas</a:t>
            </a:r>
            <a:endParaRPr lang="pt-BR" sz="105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19658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ema do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Tema do Office">
    <a:majorFont>
      <a:latin typeface="Calibri"/>
      <a:ea typeface="Microsoft YaHei"/>
      <a:cs typeface=""/>
    </a:majorFont>
    <a:minorFont>
      <a:latin typeface="Calibri"/>
      <a:ea typeface="Microsoft YaHei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Tema do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Tema do Office">
    <a:majorFont>
      <a:latin typeface="Calibri"/>
      <a:ea typeface="Microsoft YaHei"/>
      <a:cs typeface=""/>
    </a:majorFont>
    <a:minorFont>
      <a:latin typeface="Calibri"/>
      <a:ea typeface="Microsoft YaHei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2938</TotalTime>
  <Words>1203</Words>
  <Application>Microsoft Office PowerPoint</Application>
  <PresentationFormat>Apresentação na tela (4:3)</PresentationFormat>
  <Paragraphs>400</Paragraphs>
  <Slides>30</Slides>
  <Notes>27</Notes>
  <HiddenSlides>0</HiddenSlides>
  <MMClips>0</MMClips>
  <ScaleCrop>false</ScaleCrop>
  <HeadingPairs>
    <vt:vector size="8" baseType="variant">
      <vt:variant>
        <vt:lpstr>Fontes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0</vt:i4>
      </vt:variant>
      <vt:variant>
        <vt:lpstr>Títulos de slides</vt:lpstr>
      </vt:variant>
      <vt:variant>
        <vt:i4>30</vt:i4>
      </vt:variant>
    </vt:vector>
  </HeadingPairs>
  <TitlesOfParts>
    <vt:vector size="44" baseType="lpstr">
      <vt:lpstr>Microsoft YaHei</vt:lpstr>
      <vt:lpstr>MS PGothic</vt:lpstr>
      <vt:lpstr>MS PGothic</vt:lpstr>
      <vt:lpstr>Arial</vt:lpstr>
      <vt:lpstr>Calibri</vt:lpstr>
      <vt:lpstr>Calibri Bold</vt:lpstr>
      <vt:lpstr>DejaVu Sans</vt:lpstr>
      <vt:lpstr>Ebrima</vt:lpstr>
      <vt:lpstr>Lucida Sans Unicode</vt:lpstr>
      <vt:lpstr>Times New Roman</vt:lpstr>
      <vt:lpstr>Trebuchet MS</vt:lpstr>
      <vt:lpstr>Wingdings</vt:lpstr>
      <vt:lpstr>ヒラギノ角ゴ ProN W3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05050371651</dc:creator>
  <cp:lastModifiedBy>Henrique Pinheiro Veiga</cp:lastModifiedBy>
  <cp:revision>197</cp:revision>
  <cp:lastPrinted>2016-05-30T18:43:39Z</cp:lastPrinted>
  <dcterms:modified xsi:type="dcterms:W3CDTF">2016-06-15T20:20:39Z</dcterms:modified>
</cp:coreProperties>
</file>